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7"/>
    <p:sldId id="257" r:id="rId88"/>
    <p:sldId id="258" r:id="rId89"/>
    <p:sldId id="259" r:id="rId90"/>
    <p:sldId id="260" r:id="rId91"/>
    <p:sldId id="261" r:id="rId92"/>
    <p:sldId id="262" r:id="rId93"/>
    <p:sldId id="263" r:id="rId94"/>
    <p:sldId id="264" r:id="rId95"/>
    <p:sldId id="265" r:id="rId96"/>
    <p:sldId id="266" r:id="rId97"/>
    <p:sldId id="267" r:id="rId9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Computer Says No" charset="1" panose="00000400000000000000"/>
      <p:regular r:id="rId17"/>
    </p:embeddedFont>
    <p:embeddedFont>
      <p:font typeface="Computer Says No Italics" charset="1" panose="00000400000000000000"/>
      <p:regular r:id="rId18"/>
    </p:embeddedFont>
    <p:embeddedFont>
      <p:font typeface="DM Sans" charset="1" panose="00000000000000000000"/>
      <p:regular r:id="rId19"/>
    </p:embeddedFont>
    <p:embeddedFont>
      <p:font typeface="DM Sans Bold" charset="1" panose="00000000000000000000"/>
      <p:regular r:id="rId20"/>
    </p:embeddedFont>
    <p:embeddedFont>
      <p:font typeface="DM Sans Italics" charset="1" panose="00000000000000000000"/>
      <p:regular r:id="rId21"/>
    </p:embeddedFont>
    <p:embeddedFont>
      <p:font typeface="DM Sans Bold Italics" charset="1" panose="00000000000000000000"/>
      <p:regular r:id="rId22"/>
    </p:embeddedFont>
    <p:embeddedFont>
      <p:font typeface="Open Sans Bold" charset="1" panose="00000000000000000000"/>
      <p:regular r:id="rId23"/>
    </p:embeddedFont>
    <p:embeddedFont>
      <p:font typeface="Open Sans Bold Bold" charset="1" panose="00000000000000000000"/>
      <p:regular r:id="rId24"/>
    </p:embeddedFont>
    <p:embeddedFont>
      <p:font typeface="Open Sans Bold Italics" charset="1" panose="00000000000000000000"/>
      <p:regular r:id="rId25"/>
    </p:embeddedFont>
    <p:embeddedFont>
      <p:font typeface="Open Sans Bold Bold Italics" charset="1" panose="00000000000000000000"/>
      <p:regular r:id="rId26"/>
    </p:embeddedFont>
    <p:embeddedFont>
      <p:font typeface="TAN Nimbus" charset="1" panose="00000000000000000000"/>
      <p:regular r:id="rId27"/>
    </p:embeddedFont>
    <p:embeddedFont>
      <p:font typeface="Agrandir Narrow" charset="1" panose="00000506000000000000"/>
      <p:regular r:id="rId28"/>
    </p:embeddedFont>
    <p:embeddedFont>
      <p:font typeface="Agrandir Narrow Bold" charset="1" panose="00000806000000000000"/>
      <p:regular r:id="rId29"/>
    </p:embeddedFont>
    <p:embeddedFont>
      <p:font typeface="Agrandir Narrow Italics" charset="1" panose="00000506000000000000"/>
      <p:regular r:id="rId30"/>
    </p:embeddedFont>
    <p:embeddedFont>
      <p:font typeface="Agrandir Narrow Bold Italics" charset="1" panose="00000806000000000000"/>
      <p:regular r:id="rId31"/>
    </p:embeddedFont>
    <p:embeddedFont>
      <p:font typeface="Agrandir Narrow Thin" charset="1" panose="00000206000000000000"/>
      <p:regular r:id="rId32"/>
    </p:embeddedFont>
    <p:embeddedFont>
      <p:font typeface="Agrandir Narrow Thin Italics" charset="1" panose="00000206000000000000"/>
      <p:regular r:id="rId33"/>
    </p:embeddedFont>
    <p:embeddedFont>
      <p:font typeface="Agrandir Narrow Medium" charset="1" panose="00000606000000000000"/>
      <p:regular r:id="rId34"/>
    </p:embeddedFont>
    <p:embeddedFont>
      <p:font typeface="Agrandir Narrow Medium Italics" charset="1" panose="00000606000000000000"/>
      <p:regular r:id="rId35"/>
    </p:embeddedFont>
    <p:embeddedFont>
      <p:font typeface="Agrandir Narrow Ultra-Bold" charset="1" panose="00000906000000000000"/>
      <p:regular r:id="rId36"/>
    </p:embeddedFont>
    <p:embeddedFont>
      <p:font typeface="Agrandir Narrow Ultra-Bold Italics" charset="1" panose="00000906000000000000"/>
      <p:regular r:id="rId37"/>
    </p:embeddedFont>
    <p:embeddedFont>
      <p:font typeface="Agrandir Narrow Heavy" charset="1" panose="00000A06000000000000"/>
      <p:regular r:id="rId38"/>
    </p:embeddedFont>
    <p:embeddedFont>
      <p:font typeface="Agrandir Narrow Heavy Italics" charset="1" panose="00000A06000000000000"/>
      <p:regular r:id="rId39"/>
    </p:embeddedFont>
    <p:embeddedFont>
      <p:font typeface="Canva Sans" charset="1" panose="020B0503030501040103"/>
      <p:regular r:id="rId40"/>
    </p:embeddedFont>
    <p:embeddedFont>
      <p:font typeface="Canva Sans Bold" charset="1" panose="020B0803030501040103"/>
      <p:regular r:id="rId41"/>
    </p:embeddedFont>
    <p:embeddedFont>
      <p:font typeface="Canva Sans Italics" charset="1" panose="020B0503030501040103"/>
      <p:regular r:id="rId42"/>
    </p:embeddedFont>
    <p:embeddedFont>
      <p:font typeface="Canva Sans Bold Italics" charset="1" panose="020B0803030501040103"/>
      <p:regular r:id="rId43"/>
    </p:embeddedFont>
    <p:embeddedFont>
      <p:font typeface="Canva Sans Medium" charset="1" panose="020B0603030501040103"/>
      <p:regular r:id="rId44"/>
    </p:embeddedFont>
    <p:embeddedFont>
      <p:font typeface="Canva Sans Medium Italics" charset="1" panose="020B0603030501040103"/>
      <p:regular r:id="rId45"/>
    </p:embeddedFont>
    <p:embeddedFont>
      <p:font typeface="Codec Pro" charset="1" panose="00000500000000000000"/>
      <p:regular r:id="rId46"/>
    </p:embeddedFont>
    <p:embeddedFont>
      <p:font typeface="Codec Pro Bold" charset="1" panose="00000600000000000000"/>
      <p:regular r:id="rId47"/>
    </p:embeddedFont>
    <p:embeddedFont>
      <p:font typeface="Codec Pro Thin" charset="1" panose="00000200000000000000"/>
      <p:regular r:id="rId48"/>
    </p:embeddedFont>
    <p:embeddedFont>
      <p:font typeface="Codec Pro Light" charset="1" panose="00000300000000000000"/>
      <p:regular r:id="rId49"/>
    </p:embeddedFont>
    <p:embeddedFont>
      <p:font typeface="Codec Pro Ultra-Bold" charset="1" panose="00000700000000000000"/>
      <p:regular r:id="rId50"/>
    </p:embeddedFont>
    <p:embeddedFont>
      <p:font typeface="Codec Pro Heavy" charset="1" panose="00000A00000000000000"/>
      <p:regular r:id="rId51"/>
    </p:embeddedFont>
    <p:embeddedFont>
      <p:font typeface="TT Chocolates" charset="1" panose="02000503020000020003"/>
      <p:regular r:id="rId52"/>
    </p:embeddedFont>
    <p:embeddedFont>
      <p:font typeface="TT Chocolates Bold" charset="1" panose="02000803020000020003"/>
      <p:regular r:id="rId53"/>
    </p:embeddedFont>
    <p:embeddedFont>
      <p:font typeface="TT Chocolates Italics" charset="1" panose="02000503020000090003"/>
      <p:regular r:id="rId54"/>
    </p:embeddedFont>
    <p:embeddedFont>
      <p:font typeface="TT Chocolates Bold Italics" charset="1" panose="02000803030000090003"/>
      <p:regular r:id="rId55"/>
    </p:embeddedFont>
    <p:embeddedFont>
      <p:font typeface="TT Chocolates Extra-Light" charset="1" panose="02000503030000020003"/>
      <p:regular r:id="rId56"/>
    </p:embeddedFont>
    <p:embeddedFont>
      <p:font typeface="TT Chocolates Extra-Light Italics" charset="1" panose="02000503030000090003"/>
      <p:regular r:id="rId57"/>
    </p:embeddedFont>
    <p:embeddedFont>
      <p:font typeface="TT Chocolates Light Italics" charset="1" panose="02000503030000090003"/>
      <p:regular r:id="rId58"/>
    </p:embeddedFont>
    <p:embeddedFont>
      <p:font typeface="TT Chocolates Ultra-Bold" charset="1" panose="02000903040000020003"/>
      <p:regular r:id="rId59"/>
    </p:embeddedFont>
    <p:embeddedFont>
      <p:font typeface="TT Chocolates Ultra-Bold Italics" charset="1" panose="02000903050000090003"/>
      <p:regular r:id="rId60"/>
    </p:embeddedFont>
    <p:embeddedFont>
      <p:font typeface="Now" charset="1" panose="00000500000000000000"/>
      <p:regular r:id="rId61"/>
    </p:embeddedFont>
    <p:embeddedFont>
      <p:font typeface="Now Bold" charset="1" panose="00000800000000000000"/>
      <p:regular r:id="rId62"/>
    </p:embeddedFont>
    <p:embeddedFont>
      <p:font typeface="Now Thin" charset="1" panose="00000300000000000000"/>
      <p:regular r:id="rId63"/>
    </p:embeddedFont>
    <p:embeddedFont>
      <p:font typeface="Now Light" charset="1" panose="00000400000000000000"/>
      <p:regular r:id="rId64"/>
    </p:embeddedFont>
    <p:embeddedFont>
      <p:font typeface="Now Medium" charset="1" panose="00000600000000000000"/>
      <p:regular r:id="rId65"/>
    </p:embeddedFont>
    <p:embeddedFont>
      <p:font typeface="Now Heavy" charset="1" panose="00000A00000000000000"/>
      <p:regular r:id="rId66"/>
    </p:embeddedFont>
    <p:embeddedFont>
      <p:font typeface="Open Sauce" charset="1" panose="00000500000000000000"/>
      <p:regular r:id="rId67"/>
    </p:embeddedFont>
    <p:embeddedFont>
      <p:font typeface="Open Sauce Bold" charset="1" panose="00000800000000000000"/>
      <p:regular r:id="rId68"/>
    </p:embeddedFont>
    <p:embeddedFont>
      <p:font typeface="Open Sauce Italics" charset="1" panose="00000500000000000000"/>
      <p:regular r:id="rId69"/>
    </p:embeddedFont>
    <p:embeddedFont>
      <p:font typeface="Open Sauce Bold Italics" charset="1" panose="00000800000000000000"/>
      <p:regular r:id="rId70"/>
    </p:embeddedFont>
    <p:embeddedFont>
      <p:font typeface="Open Sauce Light" charset="1" panose="00000400000000000000"/>
      <p:regular r:id="rId71"/>
    </p:embeddedFont>
    <p:embeddedFont>
      <p:font typeface="Open Sauce Light Italics" charset="1" panose="00000400000000000000"/>
      <p:regular r:id="rId72"/>
    </p:embeddedFont>
    <p:embeddedFont>
      <p:font typeface="Open Sauce Medium" charset="1" panose="00000600000000000000"/>
      <p:regular r:id="rId73"/>
    </p:embeddedFont>
    <p:embeddedFont>
      <p:font typeface="Open Sauce Medium Italics" charset="1" panose="00000600000000000000"/>
      <p:regular r:id="rId74"/>
    </p:embeddedFont>
    <p:embeddedFont>
      <p:font typeface="Open Sauce Semi-Bold" charset="1" panose="00000700000000000000"/>
      <p:regular r:id="rId75"/>
    </p:embeddedFont>
    <p:embeddedFont>
      <p:font typeface="Open Sauce Semi-Bold Italics" charset="1" panose="00000700000000000000"/>
      <p:regular r:id="rId76"/>
    </p:embeddedFont>
    <p:embeddedFont>
      <p:font typeface="Open Sauce Heavy" charset="1" panose="00000A00000000000000"/>
      <p:regular r:id="rId77"/>
    </p:embeddedFont>
    <p:embeddedFont>
      <p:font typeface="Open Sauce Heavy Italics" charset="1" panose="00000A00000000000000"/>
      <p:regular r:id="rId78"/>
    </p:embeddedFont>
    <p:embeddedFont>
      <p:font typeface="Open Sans" charset="1" panose="020B0606030504020204"/>
      <p:regular r:id="rId79"/>
    </p:embeddedFont>
    <p:embeddedFont>
      <p:font typeface="Open Sans Bold" charset="1" panose="020B0806030504020204"/>
      <p:regular r:id="rId80"/>
    </p:embeddedFont>
    <p:embeddedFont>
      <p:font typeface="Open Sans Italics" charset="1" panose="020B0606030504020204"/>
      <p:regular r:id="rId81"/>
    </p:embeddedFont>
    <p:embeddedFont>
      <p:font typeface="Open Sans Bold Italics" charset="1" panose="020B0806030504020204"/>
      <p:regular r:id="rId82"/>
    </p:embeddedFont>
    <p:embeddedFont>
      <p:font typeface="Open Sans Light" charset="1" panose="020B0306030504020204"/>
      <p:regular r:id="rId83"/>
    </p:embeddedFont>
    <p:embeddedFont>
      <p:font typeface="Open Sans Light Italics" charset="1" panose="020B0306030504020204"/>
      <p:regular r:id="rId84"/>
    </p:embeddedFont>
    <p:embeddedFont>
      <p:font typeface="Open Sans Ultra-Bold" charset="1" panose="00000000000000000000"/>
      <p:regular r:id="rId85"/>
    </p:embeddedFont>
    <p:embeddedFont>
      <p:font typeface="Open Sans Ultra-Bold Italics" charset="1" panose="00000000000000000000"/>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slides/slide1.xml" Type="http://schemas.openxmlformats.org/officeDocument/2006/relationships/slide"/><Relationship Id="rId88" Target="slides/slide2.xml" Type="http://schemas.openxmlformats.org/officeDocument/2006/relationships/slide"/><Relationship Id="rId89" Target="slides/slide3.xml" Type="http://schemas.openxmlformats.org/officeDocument/2006/relationships/slide"/><Relationship Id="rId9" Target="fonts/font9.fntdata" Type="http://schemas.openxmlformats.org/officeDocument/2006/relationships/font"/><Relationship Id="rId90" Target="slides/slide4.xml" Type="http://schemas.openxmlformats.org/officeDocument/2006/relationships/slide"/><Relationship Id="rId91" Target="slides/slide5.xml" Type="http://schemas.openxmlformats.org/officeDocument/2006/relationships/slide"/><Relationship Id="rId92" Target="slides/slide6.xml" Type="http://schemas.openxmlformats.org/officeDocument/2006/relationships/slide"/><Relationship Id="rId93" Target="slides/slide7.xml" Type="http://schemas.openxmlformats.org/officeDocument/2006/relationships/slide"/><Relationship Id="rId94" Target="slides/slide8.xml" Type="http://schemas.openxmlformats.org/officeDocument/2006/relationships/slide"/><Relationship Id="rId95" Target="slides/slide9.xml" Type="http://schemas.openxmlformats.org/officeDocument/2006/relationships/slide"/><Relationship Id="rId96" Target="slides/slide10.xml" Type="http://schemas.openxmlformats.org/officeDocument/2006/relationships/slide"/><Relationship Id="rId97" Target="slides/slide11.xml" Type="http://schemas.openxmlformats.org/officeDocument/2006/relationships/slide"/><Relationship Id="rId98" Target="slides/slide12.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 Id="rId4" Target="../media/image9.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31B"/>
        </a:solidFill>
      </p:bgPr>
    </p:bg>
    <p:spTree>
      <p:nvGrpSpPr>
        <p:cNvPr id="1" name=""/>
        <p:cNvGrpSpPr/>
        <p:nvPr/>
      </p:nvGrpSpPr>
      <p:grpSpPr>
        <a:xfrm>
          <a:off x="0" y="0"/>
          <a:ext cx="0" cy="0"/>
          <a:chOff x="0" y="0"/>
          <a:chExt cx="0" cy="0"/>
        </a:xfrm>
      </p:grpSpPr>
      <p:sp>
        <p:nvSpPr>
          <p:cNvPr name="Freeform 2" id="2"/>
          <p:cNvSpPr/>
          <p:nvPr/>
        </p:nvSpPr>
        <p:spPr>
          <a:xfrm flipH="false" flipV="false" rot="0">
            <a:off x="811530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5000"/>
            </a:blip>
            <a:stretch>
              <a:fillRect l="0" t="0" r="0" b="0"/>
            </a:stretch>
          </a:blipFill>
        </p:spPr>
      </p:sp>
      <p:sp>
        <p:nvSpPr>
          <p:cNvPr name="Freeform 3" id="3"/>
          <p:cNvSpPr/>
          <p:nvPr/>
        </p:nvSpPr>
        <p:spPr>
          <a:xfrm flipH="true" flipV="false" rot="211599">
            <a:off x="3287934" y="1049690"/>
            <a:ext cx="18735059" cy="9231274"/>
          </a:xfrm>
          <a:custGeom>
            <a:avLst/>
            <a:gdLst/>
            <a:ahLst/>
            <a:cxnLst/>
            <a:rect r="r" b="b" t="t" l="l"/>
            <a:pathLst>
              <a:path h="9231274" w="18735059">
                <a:moveTo>
                  <a:pt x="18735059" y="0"/>
                </a:moveTo>
                <a:lnTo>
                  <a:pt x="0" y="0"/>
                </a:lnTo>
                <a:lnTo>
                  <a:pt x="0" y="9231275"/>
                </a:lnTo>
                <a:lnTo>
                  <a:pt x="18735059" y="9231275"/>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184232"/>
            <a:ext cx="12655463" cy="12655463"/>
          </a:xfrm>
          <a:custGeom>
            <a:avLst/>
            <a:gdLst/>
            <a:ahLst/>
            <a:cxnLst/>
            <a:rect r="r" b="b" t="t" l="l"/>
            <a:pathLst>
              <a:path h="12655463" w="12655463">
                <a:moveTo>
                  <a:pt x="0" y="0"/>
                </a:moveTo>
                <a:lnTo>
                  <a:pt x="12655463" y="0"/>
                </a:lnTo>
                <a:lnTo>
                  <a:pt x="12655463" y="12655464"/>
                </a:lnTo>
                <a:lnTo>
                  <a:pt x="0" y="12655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91589" y="1081196"/>
            <a:ext cx="3244797" cy="410815"/>
          </a:xfrm>
          <a:prstGeom prst="rect">
            <a:avLst/>
          </a:prstGeom>
        </p:spPr>
        <p:txBody>
          <a:bodyPr anchor="t" rtlCol="false" tIns="0" lIns="0" bIns="0" rIns="0">
            <a:spAutoFit/>
          </a:bodyPr>
          <a:lstStyle/>
          <a:p>
            <a:pPr>
              <a:lnSpc>
                <a:spcPts val="3081"/>
              </a:lnSpc>
              <a:spcBef>
                <a:spcPct val="0"/>
              </a:spcBef>
            </a:pPr>
          </a:p>
        </p:txBody>
      </p:sp>
      <p:sp>
        <p:nvSpPr>
          <p:cNvPr name="TextBox 6" id="6"/>
          <p:cNvSpPr txBox="true"/>
          <p:nvPr/>
        </p:nvSpPr>
        <p:spPr>
          <a:xfrm rot="0">
            <a:off x="428628" y="2840728"/>
            <a:ext cx="16230600" cy="3213101"/>
          </a:xfrm>
          <a:prstGeom prst="rect">
            <a:avLst/>
          </a:prstGeom>
        </p:spPr>
        <p:txBody>
          <a:bodyPr anchor="t" rtlCol="false" tIns="0" lIns="0" bIns="0" rIns="0">
            <a:spAutoFit/>
          </a:bodyPr>
          <a:lstStyle/>
          <a:p>
            <a:pPr>
              <a:lnSpc>
                <a:spcPts val="8000"/>
              </a:lnSpc>
            </a:pPr>
            <a:r>
              <a:rPr lang="en-US" sz="8000">
                <a:solidFill>
                  <a:srgbClr val="FFFFFF"/>
                </a:solidFill>
                <a:latin typeface="Codec Pro Bold"/>
              </a:rPr>
              <a:t>DEEP LEARNING </a:t>
            </a:r>
          </a:p>
          <a:p>
            <a:pPr>
              <a:lnSpc>
                <a:spcPts val="8000"/>
              </a:lnSpc>
            </a:pPr>
            <a:r>
              <a:rPr lang="en-US" sz="8000">
                <a:solidFill>
                  <a:srgbClr val="FFFFFF"/>
                </a:solidFill>
                <a:latin typeface="Codec Pro Bold"/>
              </a:rPr>
              <a:t>PROJECT</a:t>
            </a:r>
          </a:p>
          <a:p>
            <a:pPr>
              <a:lnSpc>
                <a:spcPts val="8000"/>
              </a:lnSpc>
            </a:pPr>
            <a:r>
              <a:rPr lang="en-US" sz="8000">
                <a:solidFill>
                  <a:srgbClr val="FFFFFF"/>
                </a:solidFill>
                <a:latin typeface="Codec Pro Bold"/>
              </a:rPr>
              <a:t>BONE X-RAY ANALYSIS</a:t>
            </a:r>
          </a:p>
        </p:txBody>
      </p:sp>
      <p:sp>
        <p:nvSpPr>
          <p:cNvPr name="TextBox 7" id="7"/>
          <p:cNvSpPr txBox="true"/>
          <p:nvPr/>
        </p:nvSpPr>
        <p:spPr>
          <a:xfrm rot="0">
            <a:off x="428628" y="6130952"/>
            <a:ext cx="6642616" cy="972820"/>
          </a:xfrm>
          <a:prstGeom prst="rect">
            <a:avLst/>
          </a:prstGeom>
        </p:spPr>
        <p:txBody>
          <a:bodyPr anchor="t" rtlCol="false" tIns="0" lIns="0" bIns="0" rIns="0">
            <a:spAutoFit/>
          </a:bodyPr>
          <a:lstStyle/>
          <a:p>
            <a:pPr algn="ctr">
              <a:lnSpc>
                <a:spcPts val="7279"/>
              </a:lnSpc>
            </a:pPr>
            <a:r>
              <a:rPr lang="en-US" sz="5199">
                <a:solidFill>
                  <a:srgbClr val="FFFFFF"/>
                </a:solidFill>
                <a:latin typeface="Codec Pro Bold"/>
              </a:rPr>
              <a:t>Section - 25 Batch - 1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3371145" y="-2293718"/>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7144328" y="2551795"/>
            <a:ext cx="3999344" cy="5854268"/>
          </a:xfrm>
          <a:custGeom>
            <a:avLst/>
            <a:gdLst/>
            <a:ahLst/>
            <a:cxnLst/>
            <a:rect r="r" b="b" t="t" l="l"/>
            <a:pathLst>
              <a:path h="5854268" w="3999344">
                <a:moveTo>
                  <a:pt x="0" y="0"/>
                </a:moveTo>
                <a:lnTo>
                  <a:pt x="3999344" y="0"/>
                </a:lnTo>
                <a:lnTo>
                  <a:pt x="3999344" y="5854268"/>
                </a:lnTo>
                <a:lnTo>
                  <a:pt x="0" y="5854268"/>
                </a:lnTo>
                <a:lnTo>
                  <a:pt x="0" y="0"/>
                </a:lnTo>
                <a:close/>
              </a:path>
            </a:pathLst>
          </a:custGeom>
          <a:blipFill>
            <a:blip r:embed="rId4"/>
            <a:stretch>
              <a:fillRect l="0" t="0" r="0" b="0"/>
            </a:stretch>
          </a:blipFill>
        </p:spPr>
      </p:sp>
      <p:sp>
        <p:nvSpPr>
          <p:cNvPr name="Freeform 5" id="5"/>
          <p:cNvSpPr/>
          <p:nvPr/>
        </p:nvSpPr>
        <p:spPr>
          <a:xfrm flipH="false" flipV="false" rot="0">
            <a:off x="432459" y="3182981"/>
            <a:ext cx="6493078" cy="5223082"/>
          </a:xfrm>
          <a:custGeom>
            <a:avLst/>
            <a:gdLst/>
            <a:ahLst/>
            <a:cxnLst/>
            <a:rect r="r" b="b" t="t" l="l"/>
            <a:pathLst>
              <a:path h="5223082" w="6493078">
                <a:moveTo>
                  <a:pt x="0" y="0"/>
                </a:moveTo>
                <a:lnTo>
                  <a:pt x="6493078" y="0"/>
                </a:lnTo>
                <a:lnTo>
                  <a:pt x="6493078" y="5223082"/>
                </a:lnTo>
                <a:lnTo>
                  <a:pt x="0" y="5223082"/>
                </a:lnTo>
                <a:lnTo>
                  <a:pt x="0" y="0"/>
                </a:lnTo>
                <a:close/>
              </a:path>
            </a:pathLst>
          </a:custGeom>
          <a:blipFill>
            <a:blip r:embed="rId5"/>
            <a:stretch>
              <a:fillRect l="0" t="0" r="0" b="0"/>
            </a:stretch>
          </a:blipFill>
        </p:spPr>
      </p:sp>
      <p:sp>
        <p:nvSpPr>
          <p:cNvPr name="Freeform 6" id="6"/>
          <p:cNvSpPr/>
          <p:nvPr/>
        </p:nvSpPr>
        <p:spPr>
          <a:xfrm flipH="false" flipV="false" rot="0">
            <a:off x="11362747" y="3182981"/>
            <a:ext cx="6666587" cy="5234244"/>
          </a:xfrm>
          <a:custGeom>
            <a:avLst/>
            <a:gdLst/>
            <a:ahLst/>
            <a:cxnLst/>
            <a:rect r="r" b="b" t="t" l="l"/>
            <a:pathLst>
              <a:path h="5234244" w="6666587">
                <a:moveTo>
                  <a:pt x="0" y="0"/>
                </a:moveTo>
                <a:lnTo>
                  <a:pt x="6666587" y="0"/>
                </a:lnTo>
                <a:lnTo>
                  <a:pt x="6666587" y="5234244"/>
                </a:lnTo>
                <a:lnTo>
                  <a:pt x="0" y="5234244"/>
                </a:lnTo>
                <a:lnTo>
                  <a:pt x="0" y="0"/>
                </a:lnTo>
                <a:close/>
              </a:path>
            </a:pathLst>
          </a:custGeom>
          <a:blipFill>
            <a:blip r:embed="rId6"/>
            <a:stretch>
              <a:fillRect l="0" t="0" r="0" b="0"/>
            </a:stretch>
          </a:blipFill>
        </p:spPr>
      </p:sp>
      <p:sp>
        <p:nvSpPr>
          <p:cNvPr name="TextBox 7" id="7"/>
          <p:cNvSpPr txBox="true"/>
          <p:nvPr/>
        </p:nvSpPr>
        <p:spPr>
          <a:xfrm rot="0">
            <a:off x="1028700" y="826296"/>
            <a:ext cx="15634688" cy="1683892"/>
          </a:xfrm>
          <a:prstGeom prst="rect">
            <a:avLst/>
          </a:prstGeom>
        </p:spPr>
        <p:txBody>
          <a:bodyPr anchor="t" rtlCol="false" tIns="0" lIns="0" bIns="0" rIns="0">
            <a:spAutoFit/>
          </a:bodyPr>
          <a:lstStyle/>
          <a:p>
            <a:pPr algn="ctr">
              <a:lnSpc>
                <a:spcPts val="11010"/>
              </a:lnSpc>
            </a:pPr>
            <a:r>
              <a:rPr lang="en-US" sz="12099">
                <a:solidFill>
                  <a:srgbClr val="FFFFFF"/>
                </a:solidFill>
                <a:latin typeface="Codec Pro Bold"/>
              </a:rPr>
              <a:t>Results of VGG-19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028700" y="-94236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578278" y="1708150"/>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8410716" y="2735862"/>
            <a:ext cx="9275578" cy="4815275"/>
          </a:xfrm>
          <a:custGeom>
            <a:avLst/>
            <a:gdLst/>
            <a:ahLst/>
            <a:cxnLst/>
            <a:rect r="r" b="b" t="t" l="l"/>
            <a:pathLst>
              <a:path h="4815275" w="9275578">
                <a:moveTo>
                  <a:pt x="0" y="0"/>
                </a:moveTo>
                <a:lnTo>
                  <a:pt x="9275578" y="0"/>
                </a:lnTo>
                <a:lnTo>
                  <a:pt x="9275578" y="4815276"/>
                </a:lnTo>
                <a:lnTo>
                  <a:pt x="0" y="4815276"/>
                </a:lnTo>
                <a:lnTo>
                  <a:pt x="0" y="0"/>
                </a:lnTo>
                <a:close/>
              </a:path>
            </a:pathLst>
          </a:custGeom>
          <a:blipFill>
            <a:blip r:embed="rId3"/>
            <a:stretch>
              <a:fillRect l="0" t="0" r="0" b="0"/>
            </a:stretch>
          </a:blipFill>
        </p:spPr>
      </p:sp>
      <p:sp>
        <p:nvSpPr>
          <p:cNvPr name="TextBox 8" id="8"/>
          <p:cNvSpPr txBox="true"/>
          <p:nvPr/>
        </p:nvSpPr>
        <p:spPr>
          <a:xfrm rot="0">
            <a:off x="1365955" y="95250"/>
            <a:ext cx="5473970" cy="1536700"/>
          </a:xfrm>
          <a:prstGeom prst="rect">
            <a:avLst/>
          </a:prstGeom>
        </p:spPr>
        <p:txBody>
          <a:bodyPr anchor="t" rtlCol="false" tIns="0" lIns="0" bIns="0" rIns="0">
            <a:spAutoFit/>
          </a:bodyPr>
          <a:lstStyle/>
          <a:p>
            <a:pPr>
              <a:lnSpc>
                <a:spcPts val="6049"/>
              </a:lnSpc>
            </a:pPr>
            <a:r>
              <a:rPr lang="en-US" sz="5499" spc="175">
                <a:solidFill>
                  <a:srgbClr val="000000"/>
                </a:solidFill>
                <a:latin typeface="Canva Sans Bold"/>
              </a:rPr>
              <a:t>Conclusion and Future</a:t>
            </a:r>
          </a:p>
        </p:txBody>
      </p:sp>
      <p:sp>
        <p:nvSpPr>
          <p:cNvPr name="TextBox 9" id="9"/>
          <p:cNvSpPr txBox="true"/>
          <p:nvPr/>
        </p:nvSpPr>
        <p:spPr>
          <a:xfrm rot="0">
            <a:off x="1365955" y="1835196"/>
            <a:ext cx="6212323" cy="8176641"/>
          </a:xfrm>
          <a:prstGeom prst="rect">
            <a:avLst/>
          </a:prstGeom>
        </p:spPr>
        <p:txBody>
          <a:bodyPr anchor="t" rtlCol="false" tIns="0" lIns="0" bIns="0" rIns="0">
            <a:spAutoFit/>
          </a:bodyPr>
          <a:lstStyle/>
          <a:p>
            <a:pPr>
              <a:lnSpc>
                <a:spcPts val="3087"/>
              </a:lnSpc>
            </a:pPr>
            <a:r>
              <a:rPr lang="en-US" sz="2100">
                <a:solidFill>
                  <a:srgbClr val="000000"/>
                </a:solidFill>
                <a:latin typeface="Canva Sans"/>
              </a:rPr>
              <a:t>I</a:t>
            </a:r>
            <a:r>
              <a:rPr lang="en-US" sz="2100">
                <a:solidFill>
                  <a:srgbClr val="000000"/>
                </a:solidFill>
                <a:latin typeface="Canva Sans Bold"/>
              </a:rPr>
              <a:t>n conclusion, the development of a deep learning model for automated bone x-ray analysis holds immense promise in revolutionizing fracture diagnosis in clinical practice. By harnessing the power of artificial intelligence, we aim to streamline and improve the efficiency of fracture detection processes, ultimately contributing to better patient care and outcomes.</a:t>
            </a:r>
          </a:p>
          <a:p>
            <a:pPr>
              <a:lnSpc>
                <a:spcPts val="3087"/>
              </a:lnSpc>
            </a:pPr>
          </a:p>
          <a:p>
            <a:pPr>
              <a:lnSpc>
                <a:spcPts val="3087"/>
              </a:lnSpc>
            </a:pPr>
            <a:r>
              <a:rPr lang="en-US" sz="2100">
                <a:solidFill>
                  <a:srgbClr val="000000"/>
                </a:solidFill>
                <a:latin typeface="Canva Sans Bold"/>
              </a:rPr>
              <a:t>Future research directions in this domain may include:</a:t>
            </a:r>
          </a:p>
          <a:p>
            <a:pPr>
              <a:lnSpc>
                <a:spcPts val="3087"/>
              </a:lnSpc>
            </a:pPr>
            <a:r>
              <a:rPr lang="en-US" sz="2100">
                <a:solidFill>
                  <a:srgbClr val="000000"/>
                </a:solidFill>
                <a:latin typeface="Canva Sans Bold"/>
              </a:rPr>
              <a:t>Fine-tuning the model architecture and hyperparameters to further optimize performance.</a:t>
            </a:r>
          </a:p>
          <a:p>
            <a:pPr>
              <a:lnSpc>
                <a:spcPts val="3087"/>
              </a:lnSpc>
            </a:pPr>
            <a:r>
              <a:rPr lang="en-US" sz="2100">
                <a:solidFill>
                  <a:srgbClr val="000000"/>
                </a:solidFill>
                <a:latin typeface="Canva Sans Bold"/>
              </a:rPr>
              <a:t>Expanding the dataset to encompass a wider variety of fracture types and clinical scenarios for enhanced model generalization.</a:t>
            </a:r>
          </a:p>
          <a:p>
            <a:pPr>
              <a:lnSpc>
                <a:spcPts val="3087"/>
              </a:lnSpc>
            </a:pPr>
            <a:r>
              <a:rPr lang="en-US" sz="2100">
                <a:solidFill>
                  <a:srgbClr val="000000"/>
                </a:solidFill>
                <a:latin typeface="Canva Sans Bold"/>
              </a:rPr>
              <a:t>Conducting prospective clinical studies to validate the model's effectiveness and integration into routine clinical workflows.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TextBox 3" id="3"/>
          <p:cNvSpPr txBox="true"/>
          <p:nvPr/>
        </p:nvSpPr>
        <p:spPr>
          <a:xfrm rot="0">
            <a:off x="3688802" y="4237473"/>
            <a:ext cx="10910396" cy="1754786"/>
          </a:xfrm>
          <a:prstGeom prst="rect">
            <a:avLst/>
          </a:prstGeom>
        </p:spPr>
        <p:txBody>
          <a:bodyPr anchor="t" rtlCol="false" tIns="0" lIns="0" bIns="0" rIns="0">
            <a:spAutoFit/>
          </a:bodyPr>
          <a:lstStyle/>
          <a:p>
            <a:pPr algn="ctr">
              <a:lnSpc>
                <a:spcPts val="12699"/>
              </a:lnSpc>
            </a:pPr>
            <a:r>
              <a:rPr lang="en-US" sz="14597">
                <a:solidFill>
                  <a:srgbClr val="FFFFFF"/>
                </a:solidFill>
                <a:latin typeface="DM Sans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31B"/>
        </a:solidFill>
      </p:bgPr>
    </p:bg>
    <p:spTree>
      <p:nvGrpSpPr>
        <p:cNvPr id="1" name=""/>
        <p:cNvGrpSpPr/>
        <p:nvPr/>
      </p:nvGrpSpPr>
      <p:grpSpPr>
        <a:xfrm>
          <a:off x="0" y="0"/>
          <a:ext cx="0" cy="0"/>
          <a:chOff x="0" y="0"/>
          <a:chExt cx="0" cy="0"/>
        </a:xfrm>
      </p:grpSpPr>
      <p:sp>
        <p:nvSpPr>
          <p:cNvPr name="Freeform 2" id="2"/>
          <p:cNvSpPr/>
          <p:nvPr/>
        </p:nvSpPr>
        <p:spPr>
          <a:xfrm flipH="false" flipV="false" rot="0">
            <a:off x="0" y="-1741300"/>
            <a:ext cx="18288000" cy="12281647"/>
          </a:xfrm>
          <a:custGeom>
            <a:avLst/>
            <a:gdLst/>
            <a:ahLst/>
            <a:cxnLst/>
            <a:rect r="r" b="b" t="t" l="l"/>
            <a:pathLst>
              <a:path h="12281647" w="18288000">
                <a:moveTo>
                  <a:pt x="0" y="0"/>
                </a:moveTo>
                <a:lnTo>
                  <a:pt x="18288000" y="0"/>
                </a:lnTo>
                <a:lnTo>
                  <a:pt x="18288000" y="12281647"/>
                </a:lnTo>
                <a:lnTo>
                  <a:pt x="0" y="12281647"/>
                </a:lnTo>
                <a:lnTo>
                  <a:pt x="0" y="0"/>
                </a:lnTo>
                <a:close/>
              </a:path>
            </a:pathLst>
          </a:custGeom>
          <a:blipFill>
            <a:blip r:embed="rId2">
              <a:alphaModFix amt="48000"/>
            </a:blip>
            <a:stretch>
              <a:fillRect l="0" t="0" r="0" b="0"/>
            </a:stretch>
          </a:blipFill>
        </p:spPr>
      </p:sp>
      <p:sp>
        <p:nvSpPr>
          <p:cNvPr name="TextBox 3" id="3"/>
          <p:cNvSpPr txBox="true"/>
          <p:nvPr/>
        </p:nvSpPr>
        <p:spPr>
          <a:xfrm rot="0">
            <a:off x="1658541" y="1487847"/>
            <a:ext cx="14970919" cy="7595869"/>
          </a:xfrm>
          <a:prstGeom prst="rect">
            <a:avLst/>
          </a:prstGeom>
        </p:spPr>
        <p:txBody>
          <a:bodyPr anchor="t" rtlCol="false" tIns="0" lIns="0" bIns="0" rIns="0">
            <a:spAutoFit/>
          </a:bodyPr>
          <a:lstStyle/>
          <a:p>
            <a:pPr algn="ctr">
              <a:lnSpc>
                <a:spcPts val="12880"/>
              </a:lnSpc>
            </a:pPr>
            <a:r>
              <a:rPr lang="en-US" sz="9200">
                <a:solidFill>
                  <a:srgbClr val="FFFFFF"/>
                </a:solidFill>
                <a:latin typeface="Codec Pro Bold"/>
              </a:rPr>
              <a:t>Team Details: </a:t>
            </a:r>
          </a:p>
          <a:p>
            <a:pPr algn="just" marL="1295400" indent="-647700" lvl="1">
              <a:lnSpc>
                <a:spcPts val="8400"/>
              </a:lnSpc>
              <a:buFont typeface="Arial"/>
              <a:buChar char="•"/>
            </a:pPr>
            <a:r>
              <a:rPr lang="en-US" sz="6000">
                <a:solidFill>
                  <a:srgbClr val="FFFFFF"/>
                </a:solidFill>
                <a:latin typeface="Codec Pro Bold"/>
              </a:rPr>
              <a:t>2100090066 - Rasagna Devi. K</a:t>
            </a:r>
          </a:p>
          <a:p>
            <a:pPr algn="just" marL="1295400" indent="-647700" lvl="1">
              <a:lnSpc>
                <a:spcPts val="8400"/>
              </a:lnSpc>
              <a:buFont typeface="Arial"/>
              <a:buChar char="•"/>
            </a:pPr>
            <a:r>
              <a:rPr lang="en-US" sz="6000">
                <a:solidFill>
                  <a:srgbClr val="FFFFFF"/>
                </a:solidFill>
                <a:latin typeface="Codec Pro Bold"/>
              </a:rPr>
              <a:t>2100039129 - Deekshitha. D</a:t>
            </a:r>
          </a:p>
          <a:p>
            <a:pPr algn="just" marL="1295400" indent="-647700" lvl="1">
              <a:lnSpc>
                <a:spcPts val="8400"/>
              </a:lnSpc>
              <a:buFont typeface="Arial"/>
              <a:buChar char="•"/>
            </a:pPr>
            <a:r>
              <a:rPr lang="en-US" sz="6000">
                <a:solidFill>
                  <a:srgbClr val="FFFFFF"/>
                </a:solidFill>
                <a:latin typeface="Codec Pro Bold"/>
              </a:rPr>
              <a:t>2100032283 - Venkata Pavan Nikhil. D</a:t>
            </a:r>
          </a:p>
          <a:p>
            <a:pPr algn="just" marL="1295400" indent="-647700" lvl="1">
              <a:lnSpc>
                <a:spcPts val="8400"/>
              </a:lnSpc>
              <a:buFont typeface="Arial"/>
              <a:buChar char="•"/>
            </a:pPr>
            <a:r>
              <a:rPr lang="en-US" sz="6000">
                <a:solidFill>
                  <a:srgbClr val="FFFFFF"/>
                </a:solidFill>
                <a:latin typeface="Codec Pro Bold"/>
              </a:rPr>
              <a:t>2100030724 - Mukesh Reddy G</a:t>
            </a:r>
          </a:p>
          <a:p>
            <a:pPr algn="ctr">
              <a:lnSpc>
                <a:spcPts val="128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0" y="-874407"/>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3">
              <a:alphaModFix amt="65000"/>
            </a:blip>
            <a:stretch>
              <a:fillRect l="0" t="0" r="0" b="0"/>
            </a:stretch>
          </a:blipFill>
        </p:spPr>
      </p:sp>
      <p:sp>
        <p:nvSpPr>
          <p:cNvPr name="Freeform 4" id="4"/>
          <p:cNvSpPr/>
          <p:nvPr/>
        </p:nvSpPr>
        <p:spPr>
          <a:xfrm flipH="false" flipV="false" rot="5322489">
            <a:off x="4471711" y="-1871268"/>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4">
              <a:alphaModFix amt="53000"/>
            </a:blip>
            <a:stretch>
              <a:fillRect l="0" t="0" r="0" b="0"/>
            </a:stretch>
          </a:blipFill>
        </p:spPr>
      </p:sp>
      <p:grpSp>
        <p:nvGrpSpPr>
          <p:cNvPr name="Group 5" id="5"/>
          <p:cNvGrpSpPr>
            <a:grpSpLocks noChangeAspect="true"/>
          </p:cNvGrpSpPr>
          <p:nvPr/>
        </p:nvGrpSpPr>
        <p:grpSpPr>
          <a:xfrm rot="0">
            <a:off x="11528387" y="1028700"/>
            <a:ext cx="5866018" cy="8385786"/>
            <a:chOff x="0" y="0"/>
            <a:chExt cx="4434840" cy="6339840"/>
          </a:xfrm>
        </p:grpSpPr>
        <p:sp>
          <p:nvSpPr>
            <p:cNvPr name="Freeform 6" id="6"/>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5"/>
              <a:stretch>
                <a:fillRect l="-37082" t="0" r="-115823" b="0"/>
              </a:stretch>
            </a:blipFill>
          </p:spPr>
        </p:sp>
        <p:sp>
          <p:nvSpPr>
            <p:cNvPr name="Freeform 7" id="7"/>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FFFFFF"/>
            </a:solidFill>
          </p:spPr>
        </p:sp>
        <p:sp>
          <p:nvSpPr>
            <p:cNvPr name="Freeform 8" id="8"/>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9" id="9"/>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0" id="10"/>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10101"/>
            </a:solidFill>
          </p:spPr>
        </p:sp>
      </p:grpSp>
      <p:sp>
        <p:nvSpPr>
          <p:cNvPr name="TextBox 11" id="11"/>
          <p:cNvSpPr txBox="true"/>
          <p:nvPr/>
        </p:nvSpPr>
        <p:spPr>
          <a:xfrm rot="0">
            <a:off x="380731" y="1141945"/>
            <a:ext cx="11147656" cy="1775461"/>
          </a:xfrm>
          <a:prstGeom prst="rect">
            <a:avLst/>
          </a:prstGeom>
        </p:spPr>
        <p:txBody>
          <a:bodyPr anchor="t" rtlCol="false" tIns="0" lIns="0" bIns="0" rIns="0">
            <a:spAutoFit/>
          </a:bodyPr>
          <a:lstStyle/>
          <a:p>
            <a:pPr>
              <a:lnSpc>
                <a:spcPts val="10920"/>
              </a:lnSpc>
            </a:pPr>
            <a:r>
              <a:rPr lang="en-US" sz="14000">
                <a:solidFill>
                  <a:srgbClr val="FFFFFF"/>
                </a:solidFill>
                <a:latin typeface="Codec Pro Bold"/>
              </a:rPr>
              <a:t>Introduction</a:t>
            </a:r>
          </a:p>
        </p:txBody>
      </p:sp>
      <p:sp>
        <p:nvSpPr>
          <p:cNvPr name="TextBox 12" id="12"/>
          <p:cNvSpPr txBox="true"/>
          <p:nvPr/>
        </p:nvSpPr>
        <p:spPr>
          <a:xfrm rot="0">
            <a:off x="620675" y="2850732"/>
            <a:ext cx="9266330" cy="6729095"/>
          </a:xfrm>
          <a:prstGeom prst="rect">
            <a:avLst/>
          </a:prstGeom>
        </p:spPr>
        <p:txBody>
          <a:bodyPr anchor="t" rtlCol="false" tIns="0" lIns="0" bIns="0" rIns="0">
            <a:spAutoFit/>
          </a:bodyPr>
          <a:lstStyle/>
          <a:p>
            <a:pPr>
              <a:lnSpc>
                <a:spcPts val="4480"/>
              </a:lnSpc>
              <a:spcBef>
                <a:spcPct val="0"/>
              </a:spcBef>
            </a:pPr>
            <a:r>
              <a:rPr lang="en-US" sz="3200" spc="25">
                <a:solidFill>
                  <a:srgbClr val="FFFFFF"/>
                </a:solidFill>
                <a:latin typeface="TT Chocolates"/>
              </a:rPr>
              <a:t>Bone fractures are prevalent injuries that necessitate precise and prompt diagnosis for successful treatment. X-ray imaging serves as a commonly employed modality for identifying bone fractures owing to its accessibility and cost-effectiveness. Nonetheless, accurately interpreting x-ray images can pose challenges, demanding expertise and time from healthcare professionals. In this project, our objective is to develop a deep learning model for automating bone x-ray analysis. The primary aim is to aid healthcare professionals in efficiently diagnosing fractures, thereby improving patient care outcomes.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3098" y="0"/>
            <a:ext cx="4253597" cy="11002381"/>
            <a:chOff x="0" y="0"/>
            <a:chExt cx="1120289" cy="2897746"/>
          </a:xfrm>
        </p:grpSpPr>
        <p:sp>
          <p:nvSpPr>
            <p:cNvPr name="Freeform 3" id="3"/>
            <p:cNvSpPr/>
            <p:nvPr/>
          </p:nvSpPr>
          <p:spPr>
            <a:xfrm flipH="false" flipV="false" rot="0">
              <a:off x="0" y="0"/>
              <a:ext cx="1120289" cy="2897746"/>
            </a:xfrm>
            <a:custGeom>
              <a:avLst/>
              <a:gdLst/>
              <a:ahLst/>
              <a:cxnLst/>
              <a:rect r="r" b="b" t="t" l="l"/>
              <a:pathLst>
                <a:path h="2897746" w="1120289">
                  <a:moveTo>
                    <a:pt x="0" y="0"/>
                  </a:moveTo>
                  <a:lnTo>
                    <a:pt x="1120289" y="0"/>
                  </a:lnTo>
                  <a:lnTo>
                    <a:pt x="1120289" y="2897746"/>
                  </a:lnTo>
                  <a:lnTo>
                    <a:pt x="0" y="2897746"/>
                  </a:lnTo>
                  <a:close/>
                </a:path>
              </a:pathLst>
            </a:custGeom>
            <a:solidFill>
              <a:srgbClr val="001E70"/>
            </a:solidFill>
          </p:spPr>
        </p:sp>
        <p:sp>
          <p:nvSpPr>
            <p:cNvPr name="TextBox 4" id="4"/>
            <p:cNvSpPr txBox="true"/>
            <p:nvPr/>
          </p:nvSpPr>
          <p:spPr>
            <a:xfrm>
              <a:off x="0" y="-38100"/>
              <a:ext cx="1120289" cy="293584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2603088">
            <a:off x="1919376" y="3112304"/>
            <a:ext cx="4374765" cy="4250400"/>
            <a:chOff x="0" y="0"/>
            <a:chExt cx="1152202" cy="1119447"/>
          </a:xfrm>
        </p:grpSpPr>
        <p:sp>
          <p:nvSpPr>
            <p:cNvPr name="Freeform 6" id="6"/>
            <p:cNvSpPr/>
            <p:nvPr/>
          </p:nvSpPr>
          <p:spPr>
            <a:xfrm flipH="false" flipV="false" rot="0">
              <a:off x="0" y="0"/>
              <a:ext cx="1152202" cy="1119447"/>
            </a:xfrm>
            <a:custGeom>
              <a:avLst/>
              <a:gdLst/>
              <a:ahLst/>
              <a:cxnLst/>
              <a:rect r="r" b="b" t="t" l="l"/>
              <a:pathLst>
                <a:path h="1119447" w="1152202">
                  <a:moveTo>
                    <a:pt x="0" y="0"/>
                  </a:moveTo>
                  <a:lnTo>
                    <a:pt x="1152202" y="0"/>
                  </a:lnTo>
                  <a:lnTo>
                    <a:pt x="1152202" y="1119447"/>
                  </a:lnTo>
                  <a:lnTo>
                    <a:pt x="0" y="1119447"/>
                  </a:lnTo>
                  <a:close/>
                </a:path>
              </a:pathLst>
            </a:custGeom>
            <a:solidFill>
              <a:srgbClr val="FFFFFF"/>
            </a:solidFill>
          </p:spPr>
        </p:sp>
        <p:sp>
          <p:nvSpPr>
            <p:cNvPr name="TextBox 7" id="7"/>
            <p:cNvSpPr txBox="true"/>
            <p:nvPr/>
          </p:nvSpPr>
          <p:spPr>
            <a:xfrm>
              <a:off x="0" y="-38100"/>
              <a:ext cx="1152202" cy="1157547"/>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2598562">
            <a:off x="2057210" y="3262114"/>
            <a:ext cx="3847529" cy="3858022"/>
            <a:chOff x="0" y="0"/>
            <a:chExt cx="5130039" cy="5144030"/>
          </a:xfrm>
        </p:grpSpPr>
        <p:pic>
          <p:nvPicPr>
            <p:cNvPr name="Picture 9" id="9"/>
            <p:cNvPicPr>
              <a:picLocks noChangeAspect="true"/>
            </p:cNvPicPr>
            <p:nvPr/>
          </p:nvPicPr>
          <p:blipFill>
            <a:blip r:embed="rId2"/>
            <a:srcRect l="21156" t="13901" r="19997" b="15291"/>
            <a:stretch>
              <a:fillRect/>
            </a:stretch>
          </p:blipFill>
          <p:spPr>
            <a:xfrm flipH="false" flipV="false">
              <a:off x="0" y="0"/>
              <a:ext cx="5130039" cy="5144030"/>
            </a:xfrm>
            <a:prstGeom prst="rect">
              <a:avLst/>
            </a:prstGeom>
          </p:spPr>
        </p:pic>
      </p:grpSp>
      <p:sp>
        <p:nvSpPr>
          <p:cNvPr name="TextBox 10" id="10"/>
          <p:cNvSpPr txBox="true"/>
          <p:nvPr/>
        </p:nvSpPr>
        <p:spPr>
          <a:xfrm rot="0">
            <a:off x="6947374" y="545218"/>
            <a:ext cx="8220843" cy="1573657"/>
          </a:xfrm>
          <a:prstGeom prst="rect">
            <a:avLst/>
          </a:prstGeom>
        </p:spPr>
        <p:txBody>
          <a:bodyPr anchor="t" rtlCol="false" tIns="0" lIns="0" bIns="0" rIns="0">
            <a:spAutoFit/>
          </a:bodyPr>
          <a:lstStyle/>
          <a:p>
            <a:pPr>
              <a:lnSpc>
                <a:spcPts val="6104"/>
              </a:lnSpc>
            </a:pPr>
            <a:r>
              <a:rPr lang="en-US" sz="5600">
                <a:solidFill>
                  <a:srgbClr val="000000"/>
                </a:solidFill>
                <a:latin typeface="Open Sans Bold Bold"/>
              </a:rPr>
              <a:t>SIGNIFICANCE OF THE PROBLEM</a:t>
            </a:r>
          </a:p>
        </p:txBody>
      </p:sp>
      <p:sp>
        <p:nvSpPr>
          <p:cNvPr name="TextBox 11" id="11"/>
          <p:cNvSpPr txBox="true"/>
          <p:nvPr/>
        </p:nvSpPr>
        <p:spPr>
          <a:xfrm rot="0">
            <a:off x="6947374" y="2123823"/>
            <a:ext cx="10878026" cy="8575456"/>
          </a:xfrm>
          <a:prstGeom prst="rect">
            <a:avLst/>
          </a:prstGeom>
        </p:spPr>
        <p:txBody>
          <a:bodyPr anchor="t" rtlCol="false" tIns="0" lIns="0" bIns="0" rIns="0">
            <a:spAutoFit/>
          </a:bodyPr>
          <a:lstStyle/>
          <a:p>
            <a:pPr>
              <a:lnSpc>
                <a:spcPts val="4575"/>
              </a:lnSpc>
            </a:pPr>
            <a:r>
              <a:rPr lang="en-US" sz="3268">
                <a:solidFill>
                  <a:srgbClr val="000000"/>
                </a:solidFill>
                <a:latin typeface="Open Sans Bold"/>
              </a:rPr>
              <a:t>Bone fractures are a significant public health concern globally, accounting for a substantial portion of injuries seen in emergency departments. Timely and accurate diagnosis of fractures is crucial for initiating appropriate treatment, preventing complications, and facilitating patients' recovery. However, manual interpretation of x-ray images is labor-intensive and subjective, leading to potential errors and delays in diagnosis. By leveraging deep learning techniques, we can automate the process of fracture detection, enabling faster and more consistent diagnoses, which can ultimately lead to better patient outcomes.</a:t>
            </a:r>
          </a:p>
          <a:p>
            <a:pPr>
              <a:lnSpc>
                <a:spcPts val="4575"/>
              </a:lnSpc>
            </a:pPr>
          </a:p>
          <a:p>
            <a:pPr>
              <a:lnSpc>
                <a:spcPts val="4575"/>
              </a:lnSpc>
            </a:pP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25943"/>
            <a:ext cx="18288000" cy="10696816"/>
          </a:xfrm>
          <a:custGeom>
            <a:avLst/>
            <a:gdLst/>
            <a:ahLst/>
            <a:cxnLst/>
            <a:rect r="r" b="b" t="t" l="l"/>
            <a:pathLst>
              <a:path h="10696816" w="18288000">
                <a:moveTo>
                  <a:pt x="0" y="0"/>
                </a:moveTo>
                <a:lnTo>
                  <a:pt x="18288000" y="0"/>
                </a:lnTo>
                <a:lnTo>
                  <a:pt x="18288000" y="10696816"/>
                </a:lnTo>
                <a:lnTo>
                  <a:pt x="0" y="10696816"/>
                </a:lnTo>
                <a:lnTo>
                  <a:pt x="0" y="0"/>
                </a:lnTo>
                <a:close/>
              </a:path>
            </a:pathLst>
          </a:custGeom>
          <a:blipFill>
            <a:blip r:embed="rId2"/>
            <a:stretch>
              <a:fillRect l="-9222" t="0" r="-9222" b="0"/>
            </a:stretch>
          </a:blipFill>
        </p:spPr>
      </p:sp>
      <p:grpSp>
        <p:nvGrpSpPr>
          <p:cNvPr name="Group 3" id="3"/>
          <p:cNvGrpSpPr/>
          <p:nvPr/>
        </p:nvGrpSpPr>
        <p:grpSpPr>
          <a:xfrm rot="0">
            <a:off x="3647614" y="7199011"/>
            <a:ext cx="3189627" cy="8229600"/>
            <a:chOff x="0" y="0"/>
            <a:chExt cx="840066" cy="2167467"/>
          </a:xfrm>
        </p:grpSpPr>
        <p:sp>
          <p:nvSpPr>
            <p:cNvPr name="Freeform 4" id="4"/>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7491202" y="6172200"/>
            <a:ext cx="3189627" cy="8229600"/>
            <a:chOff x="0" y="0"/>
            <a:chExt cx="840066" cy="2167467"/>
          </a:xfrm>
        </p:grpSpPr>
        <p:sp>
          <p:nvSpPr>
            <p:cNvPr name="Freeform 7" id="7"/>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1186111" y="4881544"/>
            <a:ext cx="3189627" cy="8229600"/>
            <a:chOff x="0" y="0"/>
            <a:chExt cx="840066" cy="2167467"/>
          </a:xfrm>
        </p:grpSpPr>
        <p:sp>
          <p:nvSpPr>
            <p:cNvPr name="Freeform 10" id="10"/>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46045" y="1988135"/>
            <a:ext cx="8616655" cy="3155365"/>
            <a:chOff x="0" y="0"/>
            <a:chExt cx="2269407" cy="831043"/>
          </a:xfrm>
        </p:grpSpPr>
        <p:sp>
          <p:nvSpPr>
            <p:cNvPr name="Freeform 13" id="13"/>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4" id="14"/>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4823413" y="3141361"/>
            <a:ext cx="3189627" cy="8229600"/>
            <a:chOff x="0" y="0"/>
            <a:chExt cx="840066" cy="2167467"/>
          </a:xfrm>
        </p:grpSpPr>
        <p:sp>
          <p:nvSpPr>
            <p:cNvPr name="Freeform 16" id="16"/>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7" id="17"/>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1646045" y="933450"/>
            <a:ext cx="9358205"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FFFFFF"/>
                </a:solidFill>
                <a:latin typeface="Archivo Black"/>
              </a:rPr>
              <a:t>DATASET DESCRIPTION:</a:t>
            </a:r>
          </a:p>
        </p:txBody>
      </p:sp>
      <p:sp>
        <p:nvSpPr>
          <p:cNvPr name="TextBox 19" id="19"/>
          <p:cNvSpPr txBox="true"/>
          <p:nvPr/>
        </p:nvSpPr>
        <p:spPr>
          <a:xfrm rot="0">
            <a:off x="2390541" y="2068120"/>
            <a:ext cx="7127664" cy="2966820"/>
          </a:xfrm>
          <a:prstGeom prst="rect">
            <a:avLst/>
          </a:prstGeom>
        </p:spPr>
        <p:txBody>
          <a:bodyPr anchor="t" rtlCol="false" tIns="0" lIns="0" bIns="0" rIns="0">
            <a:spAutoFit/>
          </a:bodyPr>
          <a:lstStyle/>
          <a:p>
            <a:pPr algn="ctr">
              <a:lnSpc>
                <a:spcPts val="2352"/>
              </a:lnSpc>
            </a:pPr>
            <a:r>
              <a:rPr lang="en-US" sz="1704" spc="167">
                <a:solidFill>
                  <a:srgbClr val="040506"/>
                </a:solidFill>
                <a:latin typeface="Montserrat Light"/>
              </a:rPr>
              <a:t>The dataset used in this project comprises a diverse collection of bone x-ray images sourced from various medical institutions and databases. It includes images depicting fractures across different anatomical locations and severity levels. The dataset is meticulously curated and annotated, with each image labeled as either "fractured" or "non-fractured" to facilitate supervised learning. Additionally, the dataset is partitioned into training, validation, and test sets to ensure robust model training and evaluation.</a:t>
            </a:r>
          </a:p>
        </p:txBody>
      </p:sp>
      <p:sp>
        <p:nvSpPr>
          <p:cNvPr name="TextBox 20" id="20"/>
          <p:cNvSpPr txBox="true"/>
          <p:nvPr/>
        </p:nvSpPr>
        <p:spPr>
          <a:xfrm rot="0">
            <a:off x="3837124" y="7431581"/>
            <a:ext cx="2810608" cy="360206"/>
          </a:xfrm>
          <a:prstGeom prst="rect">
            <a:avLst/>
          </a:prstGeom>
        </p:spPr>
        <p:txBody>
          <a:bodyPr anchor="t" rtlCol="false" tIns="0" lIns="0" bIns="0" rIns="0">
            <a:spAutoFit/>
          </a:bodyPr>
          <a:lstStyle/>
          <a:p>
            <a:pPr algn="ctr">
              <a:lnSpc>
                <a:spcPts val="2980"/>
              </a:lnSpc>
            </a:pPr>
            <a:r>
              <a:rPr lang="en-US" sz="2159" spc="30">
                <a:solidFill>
                  <a:srgbClr val="040506"/>
                </a:solidFill>
                <a:latin typeface="Montserrat Classic"/>
              </a:rPr>
              <a:t>Dataset Source:</a:t>
            </a:r>
          </a:p>
        </p:txBody>
      </p:sp>
      <p:sp>
        <p:nvSpPr>
          <p:cNvPr name="TextBox 21" id="21"/>
          <p:cNvSpPr txBox="true"/>
          <p:nvPr/>
        </p:nvSpPr>
        <p:spPr>
          <a:xfrm rot="0">
            <a:off x="7771302" y="6410180"/>
            <a:ext cx="2629427" cy="36020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 Image Diversity:</a:t>
            </a:r>
          </a:p>
        </p:txBody>
      </p:sp>
      <p:sp>
        <p:nvSpPr>
          <p:cNvPr name="TextBox 22" id="22"/>
          <p:cNvSpPr txBox="true"/>
          <p:nvPr/>
        </p:nvSpPr>
        <p:spPr>
          <a:xfrm rot="0">
            <a:off x="11466211" y="5105400"/>
            <a:ext cx="2629427" cy="731681"/>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Annotation and Labeling:</a:t>
            </a:r>
          </a:p>
        </p:txBody>
      </p:sp>
      <p:sp>
        <p:nvSpPr>
          <p:cNvPr name="TextBox 23" id="23"/>
          <p:cNvSpPr txBox="true"/>
          <p:nvPr/>
        </p:nvSpPr>
        <p:spPr>
          <a:xfrm rot="0">
            <a:off x="15103513" y="3527718"/>
            <a:ext cx="2629427" cy="360206"/>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Data Partitioning:</a:t>
            </a:r>
          </a:p>
        </p:txBody>
      </p:sp>
      <p:sp>
        <p:nvSpPr>
          <p:cNvPr name="TextBox 24" id="24"/>
          <p:cNvSpPr txBox="true"/>
          <p:nvPr/>
        </p:nvSpPr>
        <p:spPr>
          <a:xfrm rot="0">
            <a:off x="3837124" y="7892415"/>
            <a:ext cx="2810608" cy="2280285"/>
          </a:xfrm>
          <a:prstGeom prst="rect">
            <a:avLst/>
          </a:prstGeom>
        </p:spPr>
        <p:txBody>
          <a:bodyPr anchor="t" rtlCol="false" tIns="0" lIns="0" bIns="0" rIns="0">
            <a:spAutoFit/>
          </a:bodyPr>
          <a:lstStyle/>
          <a:p>
            <a:pPr algn="ctr">
              <a:lnSpc>
                <a:spcPts val="1560"/>
              </a:lnSpc>
              <a:spcBef>
                <a:spcPct val="0"/>
              </a:spcBef>
            </a:pPr>
            <a:r>
              <a:rPr lang="en-US" sz="1200">
                <a:solidFill>
                  <a:srgbClr val="000000"/>
                </a:solidFill>
                <a:latin typeface="Open Sauce"/>
              </a:rPr>
              <a:t>The dataset utilized in this project is sourced from a multitude of medical institutions and databases. These sources contribute a diverse array of bone x-ray images, ensuring representation across various patient populations and clinical settings. By drawing from multiple sources, we aim to create a comprehensive dataset that captures the variability and complexity inherent in real-world fracture cases.</a:t>
            </a:r>
          </a:p>
        </p:txBody>
      </p:sp>
      <p:sp>
        <p:nvSpPr>
          <p:cNvPr name="TextBox 25" id="25"/>
          <p:cNvSpPr txBox="true"/>
          <p:nvPr/>
        </p:nvSpPr>
        <p:spPr>
          <a:xfrm rot="0">
            <a:off x="7718115" y="6876409"/>
            <a:ext cx="2851771" cy="3296291"/>
          </a:xfrm>
          <a:prstGeom prst="rect">
            <a:avLst/>
          </a:prstGeom>
        </p:spPr>
        <p:txBody>
          <a:bodyPr anchor="t" rtlCol="false" tIns="0" lIns="0" bIns="0" rIns="0">
            <a:spAutoFit/>
          </a:bodyPr>
          <a:lstStyle/>
          <a:p>
            <a:pPr algn="ctr">
              <a:lnSpc>
                <a:spcPts val="1740"/>
              </a:lnSpc>
              <a:spcBef>
                <a:spcPct val="0"/>
              </a:spcBef>
            </a:pPr>
            <a:r>
              <a:rPr lang="en-US" sz="1338">
                <a:solidFill>
                  <a:srgbClr val="000000"/>
                </a:solidFill>
                <a:latin typeface="Open Sauce"/>
              </a:rPr>
              <a:t>The dataset encompasses a wide range of bone x-ray images depicting fractures across different anatomical locations and severity levels. This diversity ensures that the model is exposed to a broad spectrum of fracture patterns, including fractures of the long bones, spine, pelvis, and extremities. By including images from diverse anatomical regions, we aim to train a model that is capable of accurately detecting fractures irrespective of their location.</a:t>
            </a:r>
          </a:p>
        </p:txBody>
      </p:sp>
      <p:sp>
        <p:nvSpPr>
          <p:cNvPr name="TextBox 26" id="26"/>
          <p:cNvSpPr txBox="true"/>
          <p:nvPr/>
        </p:nvSpPr>
        <p:spPr>
          <a:xfrm rot="0">
            <a:off x="11431570" y="6069643"/>
            <a:ext cx="2641102" cy="4103057"/>
          </a:xfrm>
          <a:prstGeom prst="rect">
            <a:avLst/>
          </a:prstGeom>
        </p:spPr>
        <p:txBody>
          <a:bodyPr anchor="t" rtlCol="false" tIns="0" lIns="0" bIns="0" rIns="0">
            <a:spAutoFit/>
          </a:bodyPr>
          <a:lstStyle/>
          <a:p>
            <a:pPr algn="ctr">
              <a:lnSpc>
                <a:spcPts val="1906"/>
              </a:lnSpc>
              <a:spcBef>
                <a:spcPct val="0"/>
              </a:spcBef>
            </a:pPr>
            <a:r>
              <a:rPr lang="en-US" sz="1466">
                <a:solidFill>
                  <a:srgbClr val="000000"/>
                </a:solidFill>
                <a:latin typeface="Open Sauce"/>
              </a:rPr>
              <a:t>Each image in the dataset is meticulously annotated and labeled to facilitate supervised learning. An expert radiologist or medical professional carefully reviews and annotates each x-ray image, classifying it as either "fractured" or "non-fractured." This labeling process is essential for training the model to accurately distinguish between normal and fractured bones, laying the foundation for effective fracture detection.</a:t>
            </a:r>
          </a:p>
        </p:txBody>
      </p:sp>
      <p:sp>
        <p:nvSpPr>
          <p:cNvPr name="TextBox 27" id="27"/>
          <p:cNvSpPr txBox="true"/>
          <p:nvPr/>
        </p:nvSpPr>
        <p:spPr>
          <a:xfrm rot="0">
            <a:off x="14922804" y="4097835"/>
            <a:ext cx="2990844" cy="5934075"/>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pen Sauce"/>
              </a:rPr>
              <a:t>To ensure robust model training and evaluation, the dataset is partitioned into three distinct subsets: training, validation, and test sets. The training set comprises the largest portion of the dataset and is used to train the deep learning model. The validation set is employed to fine-tune model hyperparameters and monitor performance during training. Finally, the test set, which is kept separate from the training and validation data, serves as an independent benchmark for evaluating the model's performance prior to deployment in real-world scenarios. This partitioning strategy helps prevent overfitting and ensures that the model's performance generalizes well to unseen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42000"/>
            </a:blip>
            <a:stretch>
              <a:fillRect l="0" t="0" r="0" b="0"/>
            </a:stretch>
          </a:blipFill>
        </p:spPr>
      </p:sp>
      <p:sp>
        <p:nvSpPr>
          <p:cNvPr name="Freeform 4" id="4"/>
          <p:cNvSpPr/>
          <p:nvPr/>
        </p:nvSpPr>
        <p:spPr>
          <a:xfrm flipH="false" flipV="false" rot="0">
            <a:off x="-2425119" y="-1020681"/>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4">
              <a:alphaModFix amt="53000"/>
            </a:blip>
            <a:stretch>
              <a:fillRect l="0" t="0" r="0" b="0"/>
            </a:stretch>
          </a:blipFill>
        </p:spPr>
      </p:sp>
      <p:sp>
        <p:nvSpPr>
          <p:cNvPr name="Freeform 5" id="5"/>
          <p:cNvSpPr/>
          <p:nvPr/>
        </p:nvSpPr>
        <p:spPr>
          <a:xfrm flipH="false" flipV="false" rot="0">
            <a:off x="1772570" y="3620306"/>
            <a:ext cx="2233997" cy="2233997"/>
          </a:xfrm>
          <a:custGeom>
            <a:avLst/>
            <a:gdLst/>
            <a:ahLst/>
            <a:cxnLst/>
            <a:rect r="r" b="b" t="t" l="l"/>
            <a:pathLst>
              <a:path h="2233997" w="2233997">
                <a:moveTo>
                  <a:pt x="0" y="0"/>
                </a:moveTo>
                <a:lnTo>
                  <a:pt x="2233998" y="0"/>
                </a:lnTo>
                <a:lnTo>
                  <a:pt x="2233998" y="2233997"/>
                </a:lnTo>
                <a:lnTo>
                  <a:pt x="0" y="2233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768619" y="3549305"/>
            <a:ext cx="2233997" cy="2233997"/>
          </a:xfrm>
          <a:custGeom>
            <a:avLst/>
            <a:gdLst/>
            <a:ahLst/>
            <a:cxnLst/>
            <a:rect r="r" b="b" t="t" l="l"/>
            <a:pathLst>
              <a:path h="2233997" w="2233997">
                <a:moveTo>
                  <a:pt x="0" y="0"/>
                </a:moveTo>
                <a:lnTo>
                  <a:pt x="2233997" y="0"/>
                </a:lnTo>
                <a:lnTo>
                  <a:pt x="2233997" y="2233997"/>
                </a:lnTo>
                <a:lnTo>
                  <a:pt x="0" y="2233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763116" y="3620306"/>
            <a:ext cx="2233997" cy="2233997"/>
          </a:xfrm>
          <a:custGeom>
            <a:avLst/>
            <a:gdLst/>
            <a:ahLst/>
            <a:cxnLst/>
            <a:rect r="r" b="b" t="t" l="l"/>
            <a:pathLst>
              <a:path h="2233997" w="2233997">
                <a:moveTo>
                  <a:pt x="0" y="0"/>
                </a:moveTo>
                <a:lnTo>
                  <a:pt x="2233997" y="0"/>
                </a:lnTo>
                <a:lnTo>
                  <a:pt x="2233997" y="2233997"/>
                </a:lnTo>
                <a:lnTo>
                  <a:pt x="0" y="2233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7963110" y="4762477"/>
            <a:ext cx="1800006" cy="0"/>
          </a:xfrm>
          <a:prstGeom prst="line">
            <a:avLst/>
          </a:prstGeom>
          <a:ln cap="rnd" w="47625">
            <a:solidFill>
              <a:srgbClr val="5CE5F8"/>
            </a:solidFill>
            <a:prstDash val="sysDot"/>
            <a:headEnd type="none" len="sm" w="sm"/>
            <a:tailEnd type="none" len="sm" w="sm"/>
          </a:ln>
        </p:spPr>
      </p:sp>
      <p:sp>
        <p:nvSpPr>
          <p:cNvPr name="AutoShape 9" id="9"/>
          <p:cNvSpPr/>
          <p:nvPr/>
        </p:nvSpPr>
        <p:spPr>
          <a:xfrm flipV="true">
            <a:off x="3968612" y="4691475"/>
            <a:ext cx="1800006" cy="0"/>
          </a:xfrm>
          <a:prstGeom prst="line">
            <a:avLst/>
          </a:prstGeom>
          <a:ln cap="rnd" w="47625">
            <a:solidFill>
              <a:srgbClr val="5CE5F8"/>
            </a:solidFill>
            <a:prstDash val="sysDot"/>
            <a:headEnd type="none" len="sm" w="sm"/>
            <a:tailEnd type="none" len="sm" w="sm"/>
          </a:ln>
        </p:spPr>
      </p:sp>
      <p:sp>
        <p:nvSpPr>
          <p:cNvPr name="TextBox 10" id="10"/>
          <p:cNvSpPr txBox="true"/>
          <p:nvPr/>
        </p:nvSpPr>
        <p:spPr>
          <a:xfrm rot="0">
            <a:off x="2199370" y="4381823"/>
            <a:ext cx="1380398" cy="1210817"/>
          </a:xfrm>
          <a:prstGeom prst="rect">
            <a:avLst/>
          </a:prstGeom>
        </p:spPr>
        <p:txBody>
          <a:bodyPr anchor="t" rtlCol="false" tIns="0" lIns="0" bIns="0" rIns="0">
            <a:spAutoFit/>
          </a:bodyPr>
          <a:lstStyle/>
          <a:p>
            <a:pPr algn="ctr" marL="0" indent="0" lvl="0">
              <a:lnSpc>
                <a:spcPts val="8133"/>
              </a:lnSpc>
              <a:spcBef>
                <a:spcPct val="0"/>
              </a:spcBef>
            </a:pPr>
            <a:r>
              <a:rPr lang="en-US" sz="11296">
                <a:solidFill>
                  <a:srgbClr val="40B8F5"/>
                </a:solidFill>
                <a:latin typeface="Computer Says No"/>
              </a:rPr>
              <a:t>01</a:t>
            </a:r>
          </a:p>
        </p:txBody>
      </p:sp>
      <p:sp>
        <p:nvSpPr>
          <p:cNvPr name="TextBox 11" id="11"/>
          <p:cNvSpPr txBox="true"/>
          <p:nvPr/>
        </p:nvSpPr>
        <p:spPr>
          <a:xfrm rot="0">
            <a:off x="6196920" y="4313307"/>
            <a:ext cx="1380398" cy="1210817"/>
          </a:xfrm>
          <a:prstGeom prst="rect">
            <a:avLst/>
          </a:prstGeom>
        </p:spPr>
        <p:txBody>
          <a:bodyPr anchor="t" rtlCol="false" tIns="0" lIns="0" bIns="0" rIns="0">
            <a:spAutoFit/>
          </a:bodyPr>
          <a:lstStyle/>
          <a:p>
            <a:pPr algn="ctr" marL="0" indent="0" lvl="0">
              <a:lnSpc>
                <a:spcPts val="8133"/>
              </a:lnSpc>
              <a:spcBef>
                <a:spcPct val="0"/>
              </a:spcBef>
            </a:pPr>
            <a:r>
              <a:rPr lang="en-US" sz="11296">
                <a:solidFill>
                  <a:srgbClr val="40B8F5"/>
                </a:solidFill>
                <a:latin typeface="Computer Says No"/>
              </a:rPr>
              <a:t>02</a:t>
            </a:r>
          </a:p>
        </p:txBody>
      </p:sp>
      <p:sp>
        <p:nvSpPr>
          <p:cNvPr name="TextBox 12" id="12"/>
          <p:cNvSpPr txBox="true"/>
          <p:nvPr/>
        </p:nvSpPr>
        <p:spPr>
          <a:xfrm rot="0">
            <a:off x="10189915" y="4384308"/>
            <a:ext cx="1380398" cy="1210817"/>
          </a:xfrm>
          <a:prstGeom prst="rect">
            <a:avLst/>
          </a:prstGeom>
        </p:spPr>
        <p:txBody>
          <a:bodyPr anchor="t" rtlCol="false" tIns="0" lIns="0" bIns="0" rIns="0">
            <a:spAutoFit/>
          </a:bodyPr>
          <a:lstStyle/>
          <a:p>
            <a:pPr algn="ctr" marL="0" indent="0" lvl="0">
              <a:lnSpc>
                <a:spcPts val="8133"/>
              </a:lnSpc>
              <a:spcBef>
                <a:spcPct val="0"/>
              </a:spcBef>
            </a:pPr>
            <a:r>
              <a:rPr lang="en-US" sz="11296">
                <a:solidFill>
                  <a:srgbClr val="40B8F5"/>
                </a:solidFill>
                <a:latin typeface="Computer Says No"/>
              </a:rPr>
              <a:t>03</a:t>
            </a:r>
          </a:p>
        </p:txBody>
      </p:sp>
      <p:sp>
        <p:nvSpPr>
          <p:cNvPr name="TextBox 13" id="13"/>
          <p:cNvSpPr txBox="true"/>
          <p:nvPr/>
        </p:nvSpPr>
        <p:spPr>
          <a:xfrm rot="0">
            <a:off x="2254806" y="5918506"/>
            <a:ext cx="1600068"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Dataset</a:t>
            </a:r>
          </a:p>
          <a:p>
            <a:pPr algn="ctr">
              <a:lnSpc>
                <a:spcPts val="2959"/>
              </a:lnSpc>
            </a:pPr>
            <a:r>
              <a:rPr lang="en-US" sz="2114">
                <a:solidFill>
                  <a:srgbClr val="FFFFFF"/>
                </a:solidFill>
                <a:latin typeface="Canva Sans Bold"/>
              </a:rPr>
              <a:t> Description</a:t>
            </a:r>
          </a:p>
        </p:txBody>
      </p:sp>
      <p:sp>
        <p:nvSpPr>
          <p:cNvPr name="TextBox 14" id="14"/>
          <p:cNvSpPr txBox="true"/>
          <p:nvPr/>
        </p:nvSpPr>
        <p:spPr>
          <a:xfrm rot="0">
            <a:off x="6094674" y="5938644"/>
            <a:ext cx="1868907"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Data </a:t>
            </a:r>
          </a:p>
          <a:p>
            <a:pPr algn="ctr">
              <a:lnSpc>
                <a:spcPts val="2959"/>
              </a:lnSpc>
            </a:pPr>
            <a:r>
              <a:rPr lang="en-US" sz="2114">
                <a:solidFill>
                  <a:srgbClr val="FFFFFF"/>
                </a:solidFill>
                <a:latin typeface="Canva Sans Bold"/>
              </a:rPr>
              <a:t>preprocessing</a:t>
            </a:r>
          </a:p>
        </p:txBody>
      </p:sp>
      <p:sp>
        <p:nvSpPr>
          <p:cNvPr name="TextBox 15" id="15"/>
          <p:cNvSpPr txBox="true"/>
          <p:nvPr/>
        </p:nvSpPr>
        <p:spPr>
          <a:xfrm rot="0">
            <a:off x="9904543" y="5977305"/>
            <a:ext cx="2519733" cy="729495"/>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Implementation of </a:t>
            </a:r>
          </a:p>
          <a:p>
            <a:pPr algn="ctr">
              <a:lnSpc>
                <a:spcPts val="2959"/>
              </a:lnSpc>
            </a:pPr>
            <a:r>
              <a:rPr lang="en-US" sz="2114">
                <a:solidFill>
                  <a:srgbClr val="FFFFFF"/>
                </a:solidFill>
                <a:latin typeface="Canva Sans Bold"/>
              </a:rPr>
              <a:t>Models</a:t>
            </a:r>
          </a:p>
        </p:txBody>
      </p:sp>
      <p:sp>
        <p:nvSpPr>
          <p:cNvPr name="Freeform 16" id="16"/>
          <p:cNvSpPr/>
          <p:nvPr/>
        </p:nvSpPr>
        <p:spPr>
          <a:xfrm flipH="false" flipV="false" rot="0">
            <a:off x="13797119" y="3620306"/>
            <a:ext cx="2233997" cy="2233997"/>
          </a:xfrm>
          <a:custGeom>
            <a:avLst/>
            <a:gdLst/>
            <a:ahLst/>
            <a:cxnLst/>
            <a:rect r="r" b="b" t="t" l="l"/>
            <a:pathLst>
              <a:path h="2233997" w="2233997">
                <a:moveTo>
                  <a:pt x="0" y="0"/>
                </a:moveTo>
                <a:lnTo>
                  <a:pt x="2233997" y="0"/>
                </a:lnTo>
                <a:lnTo>
                  <a:pt x="2233997" y="2233997"/>
                </a:lnTo>
                <a:lnTo>
                  <a:pt x="0" y="2233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a:off x="11997113" y="4762477"/>
            <a:ext cx="1800006" cy="0"/>
          </a:xfrm>
          <a:prstGeom prst="line">
            <a:avLst/>
          </a:prstGeom>
          <a:ln cap="rnd" w="47625">
            <a:solidFill>
              <a:srgbClr val="5CE5F8"/>
            </a:solidFill>
            <a:prstDash val="sysDot"/>
            <a:headEnd type="none" len="sm" w="sm"/>
            <a:tailEnd type="none" len="sm" w="sm"/>
          </a:ln>
        </p:spPr>
      </p:sp>
      <p:sp>
        <p:nvSpPr>
          <p:cNvPr name="TextBox 18" id="18"/>
          <p:cNvSpPr txBox="true"/>
          <p:nvPr/>
        </p:nvSpPr>
        <p:spPr>
          <a:xfrm rot="0">
            <a:off x="14223919" y="4384308"/>
            <a:ext cx="1380398" cy="1210817"/>
          </a:xfrm>
          <a:prstGeom prst="rect">
            <a:avLst/>
          </a:prstGeom>
        </p:spPr>
        <p:txBody>
          <a:bodyPr anchor="t" rtlCol="false" tIns="0" lIns="0" bIns="0" rIns="0">
            <a:spAutoFit/>
          </a:bodyPr>
          <a:lstStyle/>
          <a:p>
            <a:pPr algn="ctr" marL="0" indent="0" lvl="0">
              <a:lnSpc>
                <a:spcPts val="8133"/>
              </a:lnSpc>
              <a:spcBef>
                <a:spcPct val="0"/>
              </a:spcBef>
            </a:pPr>
            <a:r>
              <a:rPr lang="en-US" sz="11296">
                <a:solidFill>
                  <a:srgbClr val="40B8F5"/>
                </a:solidFill>
                <a:latin typeface="Computer Says No"/>
              </a:rPr>
              <a:t>04</a:t>
            </a:r>
          </a:p>
        </p:txBody>
      </p:sp>
      <p:sp>
        <p:nvSpPr>
          <p:cNvPr name="TextBox 19" id="19"/>
          <p:cNvSpPr txBox="true"/>
          <p:nvPr/>
        </p:nvSpPr>
        <p:spPr>
          <a:xfrm rot="0">
            <a:off x="13632782" y="5977305"/>
            <a:ext cx="2562672" cy="1102043"/>
          </a:xfrm>
          <a:prstGeom prst="rect">
            <a:avLst/>
          </a:prstGeom>
        </p:spPr>
        <p:txBody>
          <a:bodyPr anchor="t" rtlCol="false" tIns="0" lIns="0" bIns="0" rIns="0">
            <a:spAutoFit/>
          </a:bodyPr>
          <a:lstStyle/>
          <a:p>
            <a:pPr algn="ctr">
              <a:lnSpc>
                <a:spcPts val="2959"/>
              </a:lnSpc>
            </a:pPr>
            <a:r>
              <a:rPr lang="en-US" sz="2114">
                <a:solidFill>
                  <a:srgbClr val="FFFFFF"/>
                </a:solidFill>
                <a:latin typeface="Canva Sans Bold"/>
              </a:rPr>
              <a:t>Model Training and</a:t>
            </a:r>
          </a:p>
          <a:p>
            <a:pPr algn="ctr">
              <a:lnSpc>
                <a:spcPts val="2959"/>
              </a:lnSpc>
            </a:pPr>
            <a:r>
              <a:rPr lang="en-US" sz="2114">
                <a:solidFill>
                  <a:srgbClr val="FFFFFF"/>
                </a:solidFill>
                <a:latin typeface="Canva Sans Bold"/>
              </a:rPr>
              <a:t>Evaluation</a:t>
            </a:r>
          </a:p>
          <a:p>
            <a:pPr algn="ctr">
              <a:lnSpc>
                <a:spcPts val="2959"/>
              </a:lnSpc>
            </a:pPr>
          </a:p>
        </p:txBody>
      </p:sp>
      <p:sp>
        <p:nvSpPr>
          <p:cNvPr name="TextBox 20" id="20"/>
          <p:cNvSpPr txBox="true"/>
          <p:nvPr/>
        </p:nvSpPr>
        <p:spPr>
          <a:xfrm rot="0">
            <a:off x="4338661" y="15144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METHODOLOGY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204B"/>
        </a:solidFill>
      </p:bgPr>
    </p:bg>
    <p:spTree>
      <p:nvGrpSpPr>
        <p:cNvPr id="1" name=""/>
        <p:cNvGrpSpPr/>
        <p:nvPr/>
      </p:nvGrpSpPr>
      <p:grpSpPr>
        <a:xfrm>
          <a:off x="0" y="0"/>
          <a:ext cx="0" cy="0"/>
          <a:chOff x="0" y="0"/>
          <a:chExt cx="0" cy="0"/>
        </a:xfrm>
      </p:grpSpPr>
      <p:sp>
        <p:nvSpPr>
          <p:cNvPr name="TextBox 2" id="2"/>
          <p:cNvSpPr txBox="true"/>
          <p:nvPr/>
        </p:nvSpPr>
        <p:spPr>
          <a:xfrm rot="0">
            <a:off x="2475155" y="1065416"/>
            <a:ext cx="13337691" cy="1331595"/>
          </a:xfrm>
          <a:prstGeom prst="rect">
            <a:avLst/>
          </a:prstGeom>
        </p:spPr>
        <p:txBody>
          <a:bodyPr anchor="t" rtlCol="false" tIns="0" lIns="0" bIns="0" rIns="0">
            <a:spAutoFit/>
          </a:bodyPr>
          <a:lstStyle/>
          <a:p>
            <a:pPr algn="ctr">
              <a:lnSpc>
                <a:spcPts val="10080"/>
              </a:lnSpc>
            </a:pPr>
            <a:r>
              <a:rPr lang="en-US" sz="7200">
                <a:solidFill>
                  <a:srgbClr val="FFFFFF"/>
                </a:solidFill>
                <a:latin typeface="Codec Pro Bold"/>
              </a:rPr>
              <a:t>Module Information</a:t>
            </a:r>
          </a:p>
        </p:txBody>
      </p:sp>
      <p:grpSp>
        <p:nvGrpSpPr>
          <p:cNvPr name="Group 3" id="3"/>
          <p:cNvGrpSpPr/>
          <p:nvPr/>
        </p:nvGrpSpPr>
        <p:grpSpPr>
          <a:xfrm rot="0">
            <a:off x="1028700" y="3425789"/>
            <a:ext cx="3756484" cy="5557669"/>
            <a:chOff x="0" y="0"/>
            <a:chExt cx="989362" cy="1463748"/>
          </a:xfrm>
        </p:grpSpPr>
        <p:sp>
          <p:nvSpPr>
            <p:cNvPr name="Freeform 4" id="4"/>
            <p:cNvSpPr/>
            <p:nvPr/>
          </p:nvSpPr>
          <p:spPr>
            <a:xfrm flipH="false" flipV="false" rot="0">
              <a:off x="0" y="0"/>
              <a:ext cx="989362" cy="1463748"/>
            </a:xfrm>
            <a:custGeom>
              <a:avLst/>
              <a:gdLst/>
              <a:ahLst/>
              <a:cxnLst/>
              <a:rect r="r" b="b" t="t" l="l"/>
              <a:pathLst>
                <a:path h="1463748" w="989362">
                  <a:moveTo>
                    <a:pt x="0" y="0"/>
                  </a:moveTo>
                  <a:lnTo>
                    <a:pt x="989362" y="0"/>
                  </a:lnTo>
                  <a:lnTo>
                    <a:pt x="989362" y="1463748"/>
                  </a:lnTo>
                  <a:lnTo>
                    <a:pt x="0" y="1463748"/>
                  </a:lnTo>
                  <a:close/>
                </a:path>
              </a:pathLst>
            </a:custGeom>
            <a:solidFill>
              <a:srgbClr val="000000">
                <a:alpha val="37647"/>
              </a:srgbClr>
            </a:solidFill>
          </p:spPr>
        </p:sp>
        <p:sp>
          <p:nvSpPr>
            <p:cNvPr name="TextBox 5" id="5"/>
            <p:cNvSpPr txBox="true"/>
            <p:nvPr/>
          </p:nvSpPr>
          <p:spPr>
            <a:xfrm>
              <a:off x="0" y="-57150"/>
              <a:ext cx="989362" cy="1520898"/>
            </a:xfrm>
            <a:prstGeom prst="rect">
              <a:avLst/>
            </a:prstGeom>
          </p:spPr>
          <p:txBody>
            <a:bodyPr anchor="ctr" rtlCol="false" tIns="50800" lIns="50800" bIns="50800" rIns="50800"/>
            <a:lstStyle/>
            <a:p>
              <a:pPr algn="ctr">
                <a:lnSpc>
                  <a:spcPts val="4479"/>
                </a:lnSpc>
                <a:spcBef>
                  <a:spcPct val="0"/>
                </a:spcBef>
              </a:pPr>
            </a:p>
          </p:txBody>
        </p:sp>
      </p:grpSp>
      <p:grpSp>
        <p:nvGrpSpPr>
          <p:cNvPr name="Group 6" id="6"/>
          <p:cNvGrpSpPr/>
          <p:nvPr/>
        </p:nvGrpSpPr>
        <p:grpSpPr>
          <a:xfrm rot="0">
            <a:off x="2217356" y="2780687"/>
            <a:ext cx="1379172" cy="13791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1F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9" id="9"/>
          <p:cNvSpPr txBox="true"/>
          <p:nvPr/>
        </p:nvSpPr>
        <p:spPr>
          <a:xfrm rot="0">
            <a:off x="1427659" y="5215661"/>
            <a:ext cx="2958566" cy="356235"/>
          </a:xfrm>
          <a:prstGeom prst="rect">
            <a:avLst/>
          </a:prstGeom>
        </p:spPr>
        <p:txBody>
          <a:bodyPr anchor="t" rtlCol="false" tIns="0" lIns="0" bIns="0" rIns="0">
            <a:spAutoFit/>
          </a:bodyPr>
          <a:lstStyle/>
          <a:p>
            <a:pPr algn="ctr">
              <a:lnSpc>
                <a:spcPts val="2940"/>
              </a:lnSpc>
            </a:pPr>
          </a:p>
        </p:txBody>
      </p:sp>
      <p:sp>
        <p:nvSpPr>
          <p:cNvPr name="TextBox 10" id="10"/>
          <p:cNvSpPr txBox="true"/>
          <p:nvPr/>
        </p:nvSpPr>
        <p:spPr>
          <a:xfrm rot="0">
            <a:off x="1427659" y="4342382"/>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Data</a:t>
            </a:r>
          </a:p>
        </p:txBody>
      </p:sp>
      <p:sp>
        <p:nvSpPr>
          <p:cNvPr name="TextBox 11" id="11"/>
          <p:cNvSpPr txBox="true"/>
          <p:nvPr/>
        </p:nvSpPr>
        <p:spPr>
          <a:xfrm rot="0">
            <a:off x="2217356" y="3123563"/>
            <a:ext cx="1379172" cy="712470"/>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D</a:t>
            </a:r>
          </a:p>
        </p:txBody>
      </p:sp>
      <p:grpSp>
        <p:nvGrpSpPr>
          <p:cNvPr name="Group 12" id="12"/>
          <p:cNvGrpSpPr/>
          <p:nvPr/>
        </p:nvGrpSpPr>
        <p:grpSpPr>
          <a:xfrm rot="0">
            <a:off x="5166184" y="3425789"/>
            <a:ext cx="3756484" cy="5557669"/>
            <a:chOff x="0" y="0"/>
            <a:chExt cx="989362" cy="1463748"/>
          </a:xfrm>
        </p:grpSpPr>
        <p:sp>
          <p:nvSpPr>
            <p:cNvPr name="Freeform 13" id="13"/>
            <p:cNvSpPr/>
            <p:nvPr/>
          </p:nvSpPr>
          <p:spPr>
            <a:xfrm flipH="false" flipV="false" rot="0">
              <a:off x="0" y="0"/>
              <a:ext cx="989362" cy="1463748"/>
            </a:xfrm>
            <a:custGeom>
              <a:avLst/>
              <a:gdLst/>
              <a:ahLst/>
              <a:cxnLst/>
              <a:rect r="r" b="b" t="t" l="l"/>
              <a:pathLst>
                <a:path h="1463748" w="989362">
                  <a:moveTo>
                    <a:pt x="0" y="0"/>
                  </a:moveTo>
                  <a:lnTo>
                    <a:pt x="989362" y="0"/>
                  </a:lnTo>
                  <a:lnTo>
                    <a:pt x="989362" y="1463748"/>
                  </a:lnTo>
                  <a:lnTo>
                    <a:pt x="0" y="1463748"/>
                  </a:lnTo>
                  <a:close/>
                </a:path>
              </a:pathLst>
            </a:custGeom>
            <a:solidFill>
              <a:srgbClr val="000000">
                <a:alpha val="37647"/>
              </a:srgbClr>
            </a:solidFill>
          </p:spPr>
        </p:sp>
        <p:sp>
          <p:nvSpPr>
            <p:cNvPr name="TextBox 14" id="14"/>
            <p:cNvSpPr txBox="true"/>
            <p:nvPr/>
          </p:nvSpPr>
          <p:spPr>
            <a:xfrm>
              <a:off x="0" y="-57150"/>
              <a:ext cx="989362" cy="1520898"/>
            </a:xfrm>
            <a:prstGeom prst="rect">
              <a:avLst/>
            </a:prstGeom>
          </p:spPr>
          <p:txBody>
            <a:bodyPr anchor="ctr" rtlCol="false" tIns="50800" lIns="50800" bIns="50800" rIns="50800"/>
            <a:lstStyle/>
            <a:p>
              <a:pPr algn="ctr">
                <a:lnSpc>
                  <a:spcPts val="4479"/>
                </a:lnSpc>
                <a:spcBef>
                  <a:spcPct val="0"/>
                </a:spcBef>
              </a:pPr>
            </a:p>
          </p:txBody>
        </p:sp>
      </p:grpSp>
      <p:grpSp>
        <p:nvGrpSpPr>
          <p:cNvPr name="Group 15" id="15"/>
          <p:cNvGrpSpPr/>
          <p:nvPr/>
        </p:nvGrpSpPr>
        <p:grpSpPr>
          <a:xfrm rot="0">
            <a:off x="6354840" y="2780687"/>
            <a:ext cx="1379172" cy="137917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1FD1"/>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18" id="18"/>
          <p:cNvSpPr txBox="true"/>
          <p:nvPr/>
        </p:nvSpPr>
        <p:spPr>
          <a:xfrm rot="0">
            <a:off x="5565143" y="5225186"/>
            <a:ext cx="2957475" cy="2924175"/>
          </a:xfrm>
          <a:prstGeom prst="rect">
            <a:avLst/>
          </a:prstGeom>
        </p:spPr>
        <p:txBody>
          <a:bodyPr anchor="t" rtlCol="false" tIns="0" lIns="0" bIns="0" rIns="0">
            <a:spAutoFit/>
          </a:bodyPr>
          <a:lstStyle/>
          <a:p>
            <a:pPr marL="323850" indent="-161925" lvl="1">
              <a:lnSpc>
                <a:spcPts val="2100"/>
              </a:lnSpc>
              <a:buFont typeface="Arial"/>
              <a:buChar char="•"/>
            </a:pPr>
            <a:r>
              <a:rPr lang="en-US" sz="1500">
                <a:solidFill>
                  <a:srgbClr val="FFFFFF"/>
                </a:solidFill>
                <a:latin typeface="Canva Sans Bold"/>
              </a:rPr>
              <a:t>Tailored architecture designed specifically for bone x-ray analysis.</a:t>
            </a:r>
          </a:p>
          <a:p>
            <a:pPr marL="323850" indent="-161925" lvl="1">
              <a:lnSpc>
                <a:spcPts val="2100"/>
              </a:lnSpc>
              <a:buFont typeface="Arial"/>
              <a:buChar char="•"/>
            </a:pPr>
            <a:r>
              <a:rPr lang="en-US" sz="1500">
                <a:solidFill>
                  <a:srgbClr val="FFFFFF"/>
                </a:solidFill>
                <a:latin typeface="Canva Sans Bold"/>
              </a:rPr>
              <a:t>Incorporates multiple convolutional and pooling layers for feature extraction.</a:t>
            </a:r>
          </a:p>
          <a:p>
            <a:pPr marL="323850" indent="-161925" lvl="1">
              <a:lnSpc>
                <a:spcPts val="2100"/>
              </a:lnSpc>
              <a:buFont typeface="Arial"/>
              <a:buChar char="•"/>
            </a:pPr>
            <a:r>
              <a:rPr lang="en-US" sz="1500">
                <a:solidFill>
                  <a:srgbClr val="FFFFFF"/>
                </a:solidFill>
                <a:latin typeface="Canva Sans Bold"/>
              </a:rPr>
              <a:t>Includes fully connected layers for classification, with dropout regularization to prevent overfitting.</a:t>
            </a:r>
          </a:p>
        </p:txBody>
      </p:sp>
      <p:sp>
        <p:nvSpPr>
          <p:cNvPr name="TextBox 19" id="19"/>
          <p:cNvSpPr txBox="true"/>
          <p:nvPr/>
        </p:nvSpPr>
        <p:spPr>
          <a:xfrm rot="0">
            <a:off x="5365663" y="4342382"/>
            <a:ext cx="3357525"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CNN</a:t>
            </a:r>
          </a:p>
        </p:txBody>
      </p:sp>
      <p:sp>
        <p:nvSpPr>
          <p:cNvPr name="TextBox 20" id="20"/>
          <p:cNvSpPr txBox="true"/>
          <p:nvPr/>
        </p:nvSpPr>
        <p:spPr>
          <a:xfrm rot="0">
            <a:off x="6335790" y="3075938"/>
            <a:ext cx="1379172" cy="712470"/>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CNN</a:t>
            </a:r>
          </a:p>
        </p:txBody>
      </p:sp>
      <p:grpSp>
        <p:nvGrpSpPr>
          <p:cNvPr name="Group 21" id="21"/>
          <p:cNvGrpSpPr/>
          <p:nvPr/>
        </p:nvGrpSpPr>
        <p:grpSpPr>
          <a:xfrm rot="0">
            <a:off x="9303668" y="3425789"/>
            <a:ext cx="3756484" cy="5557669"/>
            <a:chOff x="0" y="0"/>
            <a:chExt cx="989362" cy="1463748"/>
          </a:xfrm>
        </p:grpSpPr>
        <p:sp>
          <p:nvSpPr>
            <p:cNvPr name="Freeform 22" id="22"/>
            <p:cNvSpPr/>
            <p:nvPr/>
          </p:nvSpPr>
          <p:spPr>
            <a:xfrm flipH="false" flipV="false" rot="0">
              <a:off x="0" y="0"/>
              <a:ext cx="989362" cy="1463748"/>
            </a:xfrm>
            <a:custGeom>
              <a:avLst/>
              <a:gdLst/>
              <a:ahLst/>
              <a:cxnLst/>
              <a:rect r="r" b="b" t="t" l="l"/>
              <a:pathLst>
                <a:path h="1463748" w="989362">
                  <a:moveTo>
                    <a:pt x="0" y="0"/>
                  </a:moveTo>
                  <a:lnTo>
                    <a:pt x="989362" y="0"/>
                  </a:lnTo>
                  <a:lnTo>
                    <a:pt x="989362" y="1463748"/>
                  </a:lnTo>
                  <a:lnTo>
                    <a:pt x="0" y="1463748"/>
                  </a:lnTo>
                  <a:close/>
                </a:path>
              </a:pathLst>
            </a:custGeom>
            <a:solidFill>
              <a:srgbClr val="000000">
                <a:alpha val="37647"/>
              </a:srgbClr>
            </a:solidFill>
          </p:spPr>
        </p:sp>
        <p:sp>
          <p:nvSpPr>
            <p:cNvPr name="TextBox 23" id="23"/>
            <p:cNvSpPr txBox="true"/>
            <p:nvPr/>
          </p:nvSpPr>
          <p:spPr>
            <a:xfrm>
              <a:off x="0" y="-57150"/>
              <a:ext cx="989362" cy="1520898"/>
            </a:xfrm>
            <a:prstGeom prst="rect">
              <a:avLst/>
            </a:prstGeom>
          </p:spPr>
          <p:txBody>
            <a:bodyPr anchor="ctr" rtlCol="false" tIns="50800" lIns="50800" bIns="50800" rIns="50800"/>
            <a:lstStyle/>
            <a:p>
              <a:pPr algn="ctr">
                <a:lnSpc>
                  <a:spcPts val="4479"/>
                </a:lnSpc>
                <a:spcBef>
                  <a:spcPct val="0"/>
                </a:spcBef>
              </a:pPr>
            </a:p>
          </p:txBody>
        </p:sp>
      </p:grpSp>
      <p:grpSp>
        <p:nvGrpSpPr>
          <p:cNvPr name="Group 24" id="24"/>
          <p:cNvGrpSpPr/>
          <p:nvPr/>
        </p:nvGrpSpPr>
        <p:grpSpPr>
          <a:xfrm rot="0">
            <a:off x="10492324" y="2780687"/>
            <a:ext cx="1379172" cy="137917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1FA"/>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27" id="27"/>
          <p:cNvSpPr txBox="true"/>
          <p:nvPr/>
        </p:nvSpPr>
        <p:spPr>
          <a:xfrm rot="0">
            <a:off x="9503147" y="4342382"/>
            <a:ext cx="3357525"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VGG-16 </a:t>
            </a:r>
          </a:p>
        </p:txBody>
      </p:sp>
      <p:sp>
        <p:nvSpPr>
          <p:cNvPr name="TextBox 28" id="28"/>
          <p:cNvSpPr txBox="true"/>
          <p:nvPr/>
        </p:nvSpPr>
        <p:spPr>
          <a:xfrm rot="0">
            <a:off x="10385167" y="3248658"/>
            <a:ext cx="1593485"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VGG-16</a:t>
            </a:r>
          </a:p>
        </p:txBody>
      </p:sp>
      <p:grpSp>
        <p:nvGrpSpPr>
          <p:cNvPr name="Group 29" id="29"/>
          <p:cNvGrpSpPr/>
          <p:nvPr/>
        </p:nvGrpSpPr>
        <p:grpSpPr>
          <a:xfrm rot="0">
            <a:off x="13441152" y="3425789"/>
            <a:ext cx="3756484" cy="5557669"/>
            <a:chOff x="0" y="0"/>
            <a:chExt cx="989362" cy="1463748"/>
          </a:xfrm>
        </p:grpSpPr>
        <p:sp>
          <p:nvSpPr>
            <p:cNvPr name="Freeform 30" id="30"/>
            <p:cNvSpPr/>
            <p:nvPr/>
          </p:nvSpPr>
          <p:spPr>
            <a:xfrm flipH="false" flipV="false" rot="0">
              <a:off x="0" y="0"/>
              <a:ext cx="989362" cy="1463748"/>
            </a:xfrm>
            <a:custGeom>
              <a:avLst/>
              <a:gdLst/>
              <a:ahLst/>
              <a:cxnLst/>
              <a:rect r="r" b="b" t="t" l="l"/>
              <a:pathLst>
                <a:path h="1463748" w="989362">
                  <a:moveTo>
                    <a:pt x="0" y="0"/>
                  </a:moveTo>
                  <a:lnTo>
                    <a:pt x="989362" y="0"/>
                  </a:lnTo>
                  <a:lnTo>
                    <a:pt x="989362" y="1463748"/>
                  </a:lnTo>
                  <a:lnTo>
                    <a:pt x="0" y="1463748"/>
                  </a:lnTo>
                  <a:close/>
                </a:path>
              </a:pathLst>
            </a:custGeom>
            <a:solidFill>
              <a:srgbClr val="000000">
                <a:alpha val="37647"/>
              </a:srgbClr>
            </a:solidFill>
          </p:spPr>
        </p:sp>
        <p:sp>
          <p:nvSpPr>
            <p:cNvPr name="TextBox 31" id="31"/>
            <p:cNvSpPr txBox="true"/>
            <p:nvPr/>
          </p:nvSpPr>
          <p:spPr>
            <a:xfrm>
              <a:off x="0" y="-57150"/>
              <a:ext cx="989362" cy="1520898"/>
            </a:xfrm>
            <a:prstGeom prst="rect">
              <a:avLst/>
            </a:prstGeom>
          </p:spPr>
          <p:txBody>
            <a:bodyPr anchor="ctr" rtlCol="false" tIns="50800" lIns="50800" bIns="50800" rIns="50800"/>
            <a:lstStyle/>
            <a:p>
              <a:pPr algn="ctr">
                <a:lnSpc>
                  <a:spcPts val="4479"/>
                </a:lnSpc>
                <a:spcBef>
                  <a:spcPct val="0"/>
                </a:spcBef>
              </a:pPr>
            </a:p>
          </p:txBody>
        </p:sp>
      </p:grpSp>
      <p:grpSp>
        <p:nvGrpSpPr>
          <p:cNvPr name="Group 32" id="32"/>
          <p:cNvGrpSpPr/>
          <p:nvPr/>
        </p:nvGrpSpPr>
        <p:grpSpPr>
          <a:xfrm rot="0">
            <a:off x="14629808" y="2780687"/>
            <a:ext cx="1379172" cy="137917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1FD1"/>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TextBox 35" id="35"/>
          <p:cNvSpPr txBox="true"/>
          <p:nvPr/>
        </p:nvSpPr>
        <p:spPr>
          <a:xfrm rot="0">
            <a:off x="13840111" y="4342382"/>
            <a:ext cx="2958566" cy="528955"/>
          </a:xfrm>
          <a:prstGeom prst="rect">
            <a:avLst/>
          </a:prstGeom>
        </p:spPr>
        <p:txBody>
          <a:bodyPr anchor="t" rtlCol="false" tIns="0" lIns="0" bIns="0" rIns="0">
            <a:spAutoFit/>
          </a:bodyPr>
          <a:lstStyle/>
          <a:p>
            <a:pPr algn="ctr">
              <a:lnSpc>
                <a:spcPts val="3919"/>
              </a:lnSpc>
            </a:pPr>
            <a:r>
              <a:rPr lang="en-US" sz="2799">
                <a:solidFill>
                  <a:srgbClr val="FFFFFF"/>
                </a:solidFill>
                <a:latin typeface="Codec Pro"/>
              </a:rPr>
              <a:t>VGG-19</a:t>
            </a:r>
          </a:p>
        </p:txBody>
      </p:sp>
      <p:sp>
        <p:nvSpPr>
          <p:cNvPr name="TextBox 36" id="36"/>
          <p:cNvSpPr txBox="true"/>
          <p:nvPr/>
        </p:nvSpPr>
        <p:spPr>
          <a:xfrm rot="0">
            <a:off x="1295848" y="5242692"/>
            <a:ext cx="3222188" cy="1470299"/>
          </a:xfrm>
          <a:prstGeom prst="rect">
            <a:avLst/>
          </a:prstGeom>
        </p:spPr>
        <p:txBody>
          <a:bodyPr anchor="t" rtlCol="false" tIns="0" lIns="0" bIns="0" rIns="0">
            <a:spAutoFit/>
          </a:bodyPr>
          <a:lstStyle/>
          <a:p>
            <a:pPr marL="456455" indent="-228228" lvl="1">
              <a:lnSpc>
                <a:spcPts val="2959"/>
              </a:lnSpc>
              <a:buFont typeface="Arial"/>
              <a:buChar char="•"/>
            </a:pPr>
            <a:r>
              <a:rPr lang="en-US" sz="2114">
                <a:solidFill>
                  <a:srgbClr val="FFFFFF"/>
                </a:solidFill>
                <a:latin typeface="Canva Sans Bold"/>
              </a:rPr>
              <a:t>Data Collection</a:t>
            </a:r>
          </a:p>
          <a:p>
            <a:pPr marL="456455" indent="-228228" lvl="1">
              <a:lnSpc>
                <a:spcPts val="2959"/>
              </a:lnSpc>
              <a:buFont typeface="Arial"/>
              <a:buChar char="•"/>
            </a:pPr>
            <a:r>
              <a:rPr lang="en-US" sz="2114">
                <a:solidFill>
                  <a:srgbClr val="FFFFFF"/>
                </a:solidFill>
                <a:latin typeface="Canva Sans Bold"/>
              </a:rPr>
              <a:t>Data Loading</a:t>
            </a:r>
          </a:p>
          <a:p>
            <a:pPr marL="456455" indent="-228228" lvl="1">
              <a:lnSpc>
                <a:spcPts val="2959"/>
              </a:lnSpc>
              <a:buFont typeface="Arial"/>
              <a:buChar char="•"/>
            </a:pPr>
            <a:r>
              <a:rPr lang="en-US" sz="2114">
                <a:solidFill>
                  <a:srgbClr val="FFFFFF"/>
                </a:solidFill>
                <a:latin typeface="Canva Sans Bold"/>
              </a:rPr>
              <a:t>Data Preprocessing</a:t>
            </a:r>
          </a:p>
          <a:p>
            <a:pPr marL="456455" indent="-228228" lvl="1">
              <a:lnSpc>
                <a:spcPts val="2959"/>
              </a:lnSpc>
              <a:buFont typeface="Arial"/>
              <a:buChar char="•"/>
            </a:pPr>
            <a:r>
              <a:rPr lang="en-US" sz="2114">
                <a:solidFill>
                  <a:srgbClr val="FFFFFF"/>
                </a:solidFill>
                <a:latin typeface="Canva Sans Bold"/>
              </a:rPr>
              <a:t>Data augumentation.</a:t>
            </a:r>
          </a:p>
        </p:txBody>
      </p:sp>
      <p:sp>
        <p:nvSpPr>
          <p:cNvPr name="TextBox 37" id="37"/>
          <p:cNvSpPr txBox="true"/>
          <p:nvPr/>
        </p:nvSpPr>
        <p:spPr>
          <a:xfrm rot="0">
            <a:off x="14522651" y="3201033"/>
            <a:ext cx="1593485"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VGG-19</a:t>
            </a:r>
          </a:p>
        </p:txBody>
      </p:sp>
      <p:sp>
        <p:nvSpPr>
          <p:cNvPr name="TextBox 38" id="38"/>
          <p:cNvSpPr txBox="true"/>
          <p:nvPr/>
        </p:nvSpPr>
        <p:spPr>
          <a:xfrm rot="0">
            <a:off x="9703718" y="5223762"/>
            <a:ext cx="2957475" cy="2924175"/>
          </a:xfrm>
          <a:prstGeom prst="rect">
            <a:avLst/>
          </a:prstGeom>
        </p:spPr>
        <p:txBody>
          <a:bodyPr anchor="t" rtlCol="false" tIns="0" lIns="0" bIns="0" rIns="0">
            <a:spAutoFit/>
          </a:bodyPr>
          <a:lstStyle/>
          <a:p>
            <a:pPr marL="323850" indent="-161925" lvl="1">
              <a:lnSpc>
                <a:spcPts val="2100"/>
              </a:lnSpc>
              <a:buFont typeface="Arial"/>
              <a:buChar char="•"/>
            </a:pPr>
            <a:r>
              <a:rPr lang="en-US" sz="1500">
                <a:solidFill>
                  <a:srgbClr val="FFFFFF"/>
                </a:solidFill>
                <a:latin typeface="Canva Sans Bold"/>
              </a:rPr>
              <a:t>Utilizes pre-trained VGG-16 architecture as a feature extractor.</a:t>
            </a:r>
          </a:p>
          <a:p>
            <a:pPr marL="323850" indent="-161925" lvl="1">
              <a:lnSpc>
                <a:spcPts val="2100"/>
              </a:lnSpc>
              <a:buFont typeface="Arial"/>
              <a:buChar char="•"/>
            </a:pPr>
            <a:r>
              <a:rPr lang="en-US" sz="1500">
                <a:solidFill>
                  <a:srgbClr val="FFFFFF"/>
                </a:solidFill>
                <a:latin typeface="Canva Sans Bold"/>
              </a:rPr>
              <a:t>Consists of 16 convolutional layers followed by max pooling and fully connected layers.</a:t>
            </a:r>
          </a:p>
          <a:p>
            <a:pPr marL="323850" indent="-161925" lvl="1">
              <a:lnSpc>
                <a:spcPts val="2100"/>
              </a:lnSpc>
              <a:buFont typeface="Arial"/>
              <a:buChar char="•"/>
            </a:pPr>
            <a:r>
              <a:rPr lang="en-US" sz="1500">
                <a:solidFill>
                  <a:srgbClr val="FFFFFF"/>
                </a:solidFill>
                <a:latin typeface="Canva Sans Bold"/>
              </a:rPr>
              <a:t>Incorporates transfer learning by fine-tuning the pre-trained model for bone x-ray analysis.</a:t>
            </a:r>
          </a:p>
        </p:txBody>
      </p:sp>
      <p:sp>
        <p:nvSpPr>
          <p:cNvPr name="TextBox 39" id="39"/>
          <p:cNvSpPr txBox="true"/>
          <p:nvPr/>
        </p:nvSpPr>
        <p:spPr>
          <a:xfrm rot="0">
            <a:off x="13841202" y="5242692"/>
            <a:ext cx="2957475" cy="2667000"/>
          </a:xfrm>
          <a:prstGeom prst="rect">
            <a:avLst/>
          </a:prstGeom>
        </p:spPr>
        <p:txBody>
          <a:bodyPr anchor="t" rtlCol="false" tIns="0" lIns="0" bIns="0" rIns="0">
            <a:spAutoFit/>
          </a:bodyPr>
          <a:lstStyle/>
          <a:p>
            <a:pPr marL="323850" indent="-161925" lvl="1">
              <a:lnSpc>
                <a:spcPts val="2100"/>
              </a:lnSpc>
              <a:buFont typeface="Arial"/>
              <a:buChar char="•"/>
            </a:pPr>
            <a:r>
              <a:rPr lang="en-US" sz="1500">
                <a:solidFill>
                  <a:srgbClr val="FFFFFF"/>
                </a:solidFill>
                <a:latin typeface="Now"/>
              </a:rPr>
              <a:t>Based on the pre-trained VGG-19 architecture, featuring 19 layers.</a:t>
            </a:r>
          </a:p>
          <a:p>
            <a:pPr marL="323850" indent="-161925" lvl="1">
              <a:lnSpc>
                <a:spcPts val="2100"/>
              </a:lnSpc>
              <a:buFont typeface="Arial"/>
              <a:buChar char="•"/>
            </a:pPr>
            <a:r>
              <a:rPr lang="en-US" sz="1500">
                <a:solidFill>
                  <a:srgbClr val="FFFFFF"/>
                </a:solidFill>
                <a:latin typeface="Now"/>
              </a:rPr>
              <a:t>Leverages deep convolutional networks for feature extraction.</a:t>
            </a:r>
          </a:p>
          <a:p>
            <a:pPr marL="323850" indent="-161925" lvl="1">
              <a:lnSpc>
                <a:spcPts val="2100"/>
              </a:lnSpc>
              <a:buFont typeface="Arial"/>
              <a:buChar char="•"/>
            </a:pPr>
            <a:r>
              <a:rPr lang="en-US" sz="1500">
                <a:solidFill>
                  <a:srgbClr val="FFFFFF"/>
                </a:solidFill>
                <a:latin typeface="Now"/>
              </a:rPr>
              <a:t>Utilizes transfer learning to adapt the model to bone x-ray analysis, with fine-tuning of parameters.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3371145" y="-2293718"/>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385042" y="3859747"/>
            <a:ext cx="5514948" cy="4546317"/>
          </a:xfrm>
          <a:custGeom>
            <a:avLst/>
            <a:gdLst/>
            <a:ahLst/>
            <a:cxnLst/>
            <a:rect r="r" b="b" t="t" l="l"/>
            <a:pathLst>
              <a:path h="4546317" w="5514948">
                <a:moveTo>
                  <a:pt x="0" y="0"/>
                </a:moveTo>
                <a:lnTo>
                  <a:pt x="5514948" y="0"/>
                </a:lnTo>
                <a:lnTo>
                  <a:pt x="5514948" y="4546316"/>
                </a:lnTo>
                <a:lnTo>
                  <a:pt x="0" y="4546316"/>
                </a:lnTo>
                <a:lnTo>
                  <a:pt x="0" y="0"/>
                </a:lnTo>
                <a:close/>
              </a:path>
            </a:pathLst>
          </a:custGeom>
          <a:blipFill>
            <a:blip r:embed="rId4"/>
            <a:stretch>
              <a:fillRect l="0" t="0" r="0" b="0"/>
            </a:stretch>
          </a:blipFill>
        </p:spPr>
      </p:sp>
      <p:sp>
        <p:nvSpPr>
          <p:cNvPr name="Freeform 5" id="5"/>
          <p:cNvSpPr/>
          <p:nvPr/>
        </p:nvSpPr>
        <p:spPr>
          <a:xfrm flipH="false" flipV="false" rot="0">
            <a:off x="12418104" y="3859747"/>
            <a:ext cx="5694533" cy="4546317"/>
          </a:xfrm>
          <a:custGeom>
            <a:avLst/>
            <a:gdLst/>
            <a:ahLst/>
            <a:cxnLst/>
            <a:rect r="r" b="b" t="t" l="l"/>
            <a:pathLst>
              <a:path h="4546317" w="5694533">
                <a:moveTo>
                  <a:pt x="0" y="0"/>
                </a:moveTo>
                <a:lnTo>
                  <a:pt x="5694533" y="0"/>
                </a:lnTo>
                <a:lnTo>
                  <a:pt x="5694533" y="4546316"/>
                </a:lnTo>
                <a:lnTo>
                  <a:pt x="0" y="4546316"/>
                </a:lnTo>
                <a:lnTo>
                  <a:pt x="0" y="0"/>
                </a:lnTo>
                <a:close/>
              </a:path>
            </a:pathLst>
          </a:custGeom>
          <a:blipFill>
            <a:blip r:embed="rId5"/>
            <a:stretch>
              <a:fillRect l="0" t="0" r="0" b="0"/>
            </a:stretch>
          </a:blipFill>
        </p:spPr>
      </p:sp>
      <p:sp>
        <p:nvSpPr>
          <p:cNvPr name="Freeform 6" id="6"/>
          <p:cNvSpPr/>
          <p:nvPr/>
        </p:nvSpPr>
        <p:spPr>
          <a:xfrm flipH="false" flipV="false" rot="0">
            <a:off x="6976972" y="2779506"/>
            <a:ext cx="4334057" cy="5732139"/>
          </a:xfrm>
          <a:custGeom>
            <a:avLst/>
            <a:gdLst/>
            <a:ahLst/>
            <a:cxnLst/>
            <a:rect r="r" b="b" t="t" l="l"/>
            <a:pathLst>
              <a:path h="5732139" w="4334057">
                <a:moveTo>
                  <a:pt x="0" y="0"/>
                </a:moveTo>
                <a:lnTo>
                  <a:pt x="4334056" y="0"/>
                </a:lnTo>
                <a:lnTo>
                  <a:pt x="4334056" y="5732140"/>
                </a:lnTo>
                <a:lnTo>
                  <a:pt x="0" y="5732140"/>
                </a:lnTo>
                <a:lnTo>
                  <a:pt x="0" y="0"/>
                </a:lnTo>
                <a:close/>
              </a:path>
            </a:pathLst>
          </a:custGeom>
          <a:blipFill>
            <a:blip r:embed="rId6"/>
            <a:stretch>
              <a:fillRect l="0" t="0" r="0" b="0"/>
            </a:stretch>
          </a:blipFill>
        </p:spPr>
      </p:sp>
      <p:sp>
        <p:nvSpPr>
          <p:cNvPr name="TextBox 7" id="7"/>
          <p:cNvSpPr txBox="true"/>
          <p:nvPr/>
        </p:nvSpPr>
        <p:spPr>
          <a:xfrm rot="0">
            <a:off x="1028700" y="826296"/>
            <a:ext cx="15634688" cy="1683892"/>
          </a:xfrm>
          <a:prstGeom prst="rect">
            <a:avLst/>
          </a:prstGeom>
        </p:spPr>
        <p:txBody>
          <a:bodyPr anchor="t" rtlCol="false" tIns="0" lIns="0" bIns="0" rIns="0">
            <a:spAutoFit/>
          </a:bodyPr>
          <a:lstStyle/>
          <a:p>
            <a:pPr algn="ctr">
              <a:lnSpc>
                <a:spcPts val="11010"/>
              </a:lnSpc>
            </a:pPr>
            <a:r>
              <a:rPr lang="en-US" sz="12099">
                <a:solidFill>
                  <a:srgbClr val="FFFFFF"/>
                </a:solidFill>
                <a:latin typeface="Codec Pro Bold"/>
              </a:rPr>
              <a:t>Results of CNN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3371145" y="-2293718"/>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6389105" y="2896273"/>
            <a:ext cx="5509791" cy="5509791"/>
          </a:xfrm>
          <a:custGeom>
            <a:avLst/>
            <a:gdLst/>
            <a:ahLst/>
            <a:cxnLst/>
            <a:rect r="r" b="b" t="t" l="l"/>
            <a:pathLst>
              <a:path h="5509791" w="5509791">
                <a:moveTo>
                  <a:pt x="0" y="0"/>
                </a:moveTo>
                <a:lnTo>
                  <a:pt x="5509790" y="0"/>
                </a:lnTo>
                <a:lnTo>
                  <a:pt x="5509790" y="5509790"/>
                </a:lnTo>
                <a:lnTo>
                  <a:pt x="0" y="5509790"/>
                </a:lnTo>
                <a:lnTo>
                  <a:pt x="0" y="0"/>
                </a:lnTo>
                <a:close/>
              </a:path>
            </a:pathLst>
          </a:custGeom>
          <a:blipFill>
            <a:blip r:embed="rId4"/>
            <a:stretch>
              <a:fillRect l="0" t="0" r="0" b="0"/>
            </a:stretch>
          </a:blipFill>
        </p:spPr>
      </p:sp>
      <p:sp>
        <p:nvSpPr>
          <p:cNvPr name="Freeform 5" id="5"/>
          <p:cNvSpPr/>
          <p:nvPr/>
        </p:nvSpPr>
        <p:spPr>
          <a:xfrm flipH="false" flipV="false" rot="0">
            <a:off x="508995" y="3843855"/>
            <a:ext cx="5553878" cy="4562208"/>
          </a:xfrm>
          <a:custGeom>
            <a:avLst/>
            <a:gdLst/>
            <a:ahLst/>
            <a:cxnLst/>
            <a:rect r="r" b="b" t="t" l="l"/>
            <a:pathLst>
              <a:path h="4562208" w="5553878">
                <a:moveTo>
                  <a:pt x="0" y="0"/>
                </a:moveTo>
                <a:lnTo>
                  <a:pt x="5553878" y="0"/>
                </a:lnTo>
                <a:lnTo>
                  <a:pt x="5553878" y="4562208"/>
                </a:lnTo>
                <a:lnTo>
                  <a:pt x="0" y="4562208"/>
                </a:lnTo>
                <a:lnTo>
                  <a:pt x="0" y="0"/>
                </a:lnTo>
                <a:close/>
              </a:path>
            </a:pathLst>
          </a:custGeom>
          <a:blipFill>
            <a:blip r:embed="rId5"/>
            <a:stretch>
              <a:fillRect l="0" t="-638" r="0" b="-638"/>
            </a:stretch>
          </a:blipFill>
        </p:spPr>
      </p:sp>
      <p:sp>
        <p:nvSpPr>
          <p:cNvPr name="Freeform 6" id="6"/>
          <p:cNvSpPr/>
          <p:nvPr/>
        </p:nvSpPr>
        <p:spPr>
          <a:xfrm flipH="false" flipV="false" rot="0">
            <a:off x="12222745" y="3909647"/>
            <a:ext cx="5790121" cy="4496416"/>
          </a:xfrm>
          <a:custGeom>
            <a:avLst/>
            <a:gdLst/>
            <a:ahLst/>
            <a:cxnLst/>
            <a:rect r="r" b="b" t="t" l="l"/>
            <a:pathLst>
              <a:path h="4496416" w="5790121">
                <a:moveTo>
                  <a:pt x="0" y="0"/>
                </a:moveTo>
                <a:lnTo>
                  <a:pt x="5790122" y="0"/>
                </a:lnTo>
                <a:lnTo>
                  <a:pt x="5790122" y="4496416"/>
                </a:lnTo>
                <a:lnTo>
                  <a:pt x="0" y="4496416"/>
                </a:lnTo>
                <a:lnTo>
                  <a:pt x="0" y="0"/>
                </a:lnTo>
                <a:close/>
              </a:path>
            </a:pathLst>
          </a:custGeom>
          <a:blipFill>
            <a:blip r:embed="rId6"/>
            <a:stretch>
              <a:fillRect l="0" t="0" r="0" b="0"/>
            </a:stretch>
          </a:blipFill>
        </p:spPr>
      </p:sp>
      <p:sp>
        <p:nvSpPr>
          <p:cNvPr name="TextBox 7" id="7"/>
          <p:cNvSpPr txBox="true"/>
          <p:nvPr/>
        </p:nvSpPr>
        <p:spPr>
          <a:xfrm rot="0">
            <a:off x="1028700" y="826296"/>
            <a:ext cx="15634688" cy="1683892"/>
          </a:xfrm>
          <a:prstGeom prst="rect">
            <a:avLst/>
          </a:prstGeom>
        </p:spPr>
        <p:txBody>
          <a:bodyPr anchor="t" rtlCol="false" tIns="0" lIns="0" bIns="0" rIns="0">
            <a:spAutoFit/>
          </a:bodyPr>
          <a:lstStyle/>
          <a:p>
            <a:pPr algn="ctr">
              <a:lnSpc>
                <a:spcPts val="11010"/>
              </a:lnSpc>
            </a:pPr>
            <a:r>
              <a:rPr lang="en-US" sz="12099">
                <a:solidFill>
                  <a:srgbClr val="FFFFFF"/>
                </a:solidFill>
                <a:latin typeface="Codec Pro Bold"/>
              </a:rPr>
              <a:t>Results of VGG-16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DAGBuqmla0s</dc:identifier>
  <dcterms:modified xsi:type="dcterms:W3CDTF">2011-08-01T06:04:30Z</dcterms:modified>
  <cp:revision>1</cp:revision>
  <dc:title>Deep Learning Project</dc:title>
</cp:coreProperties>
</file>